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FF5A33"/>
                </a:solidFill>
                <a:latin typeface="Segoe UI"/>
                <a:cs typeface="Segoe U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Segoe UI"/>
                <a:cs typeface="Segoe U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FF5A33"/>
                </a:solidFill>
                <a:latin typeface="Segoe UI"/>
                <a:cs typeface="Segoe U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219456"/>
            <a:ext cx="1524000" cy="461772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457962" y="838962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87723" y="190500"/>
            <a:ext cx="4952237" cy="78714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FF5A33"/>
                </a:solidFill>
                <a:latin typeface="Segoe UI"/>
                <a:cs typeface="Segoe U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7200" y="219456"/>
            <a:ext cx="1524000" cy="461772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457962" y="838961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8733" y="315214"/>
            <a:ext cx="8066532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FF5A33"/>
                </a:solidFill>
                <a:latin typeface="Segoe UI"/>
                <a:cs typeface="Segoe U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3857" y="1092834"/>
            <a:ext cx="8076285" cy="44888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Segoe UI"/>
                <a:cs typeface="Segoe U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2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5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52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jp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6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hyperlink" Target="https://search.google.com/search-console/" TargetMode="External"/><Relationship Id="rId4" Type="http://schemas.openxmlformats.org/officeDocument/2006/relationships/image" Target="../media/image74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7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8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1.png"/><Relationship Id="rId3" Type="http://schemas.openxmlformats.org/officeDocument/2006/relationships/image" Target="../media/image82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3.png"/><Relationship Id="rId3" Type="http://schemas.openxmlformats.org/officeDocument/2006/relationships/image" Target="../media/image84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3" Type="http://schemas.openxmlformats.org/officeDocument/2006/relationships/image" Target="../media/image85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3" Type="http://schemas.openxmlformats.org/officeDocument/2006/relationships/image" Target="../media/image86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2" Type="http://schemas.openxmlformats.org/officeDocument/2006/relationships/image" Target="../media/image24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3" Type="http://schemas.openxmlformats.org/officeDocument/2006/relationships/image" Target="../media/image87.jp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hyperlink" Target="https://support.google.com/webmasters/answer/9044175?hl=vi" TargetMode="External"/><Relationship Id="rId4" Type="http://schemas.openxmlformats.org/officeDocument/2006/relationships/image" Target="../media/image91.jp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jp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94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5.jpg"/><Relationship Id="rId3" Type="http://schemas.openxmlformats.org/officeDocument/2006/relationships/image" Target="../media/image96.jp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hyperlink" Target="https://analytics.google.com/" TargetMode="External"/><Relationship Id="rId4" Type="http://schemas.openxmlformats.org/officeDocument/2006/relationships/image" Target="../media/image30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2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664" y="2286000"/>
              <a:ext cx="3395472" cy="201168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04444" y="548640"/>
              <a:ext cx="3505200" cy="1295400"/>
            </a:xfrm>
            <a:custGeom>
              <a:avLst/>
              <a:gdLst/>
              <a:ahLst/>
              <a:cxnLst/>
              <a:rect l="l" t="t" r="r" b="b"/>
              <a:pathLst>
                <a:path w="3505200" h="1295400">
                  <a:moveTo>
                    <a:pt x="3505200" y="0"/>
                  </a:moveTo>
                  <a:lnTo>
                    <a:pt x="0" y="0"/>
                  </a:lnTo>
                  <a:lnTo>
                    <a:pt x="0" y="1295400"/>
                  </a:lnTo>
                  <a:lnTo>
                    <a:pt x="3505200" y="1295400"/>
                  </a:lnTo>
                  <a:lnTo>
                    <a:pt x="3505200" y="0"/>
                  </a:lnTo>
                  <a:close/>
                </a:path>
              </a:pathLst>
            </a:custGeom>
            <a:solidFill>
              <a:srgbClr val="F164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9664" y="441959"/>
              <a:ext cx="3116580" cy="13639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98975" y="3582923"/>
              <a:ext cx="1957577" cy="100965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84875" y="3582923"/>
              <a:ext cx="1309877" cy="100965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21551" y="3582923"/>
              <a:ext cx="2506218" cy="100965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61815" y="4892040"/>
              <a:ext cx="1482089" cy="73380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07280" y="4892040"/>
              <a:ext cx="4236719" cy="73380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92295" y="5288279"/>
              <a:ext cx="5251704" cy="73380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15356" y="5684520"/>
              <a:ext cx="1945386" cy="73380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056126" y="3705555"/>
            <a:ext cx="4842510" cy="24879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6695">
              <a:lnSpc>
                <a:spcPct val="100000"/>
              </a:lnSpc>
              <a:spcBef>
                <a:spcPts val="100"/>
              </a:spcBef>
            </a:pPr>
            <a:r>
              <a:rPr dirty="0" sz="3600" spc="-5" b="1">
                <a:solidFill>
                  <a:srgbClr val="FF5A33"/>
                </a:solidFill>
                <a:latin typeface="Segoe UI"/>
                <a:cs typeface="Segoe UI"/>
              </a:rPr>
              <a:t>QUẢN</a:t>
            </a:r>
            <a:r>
              <a:rPr dirty="0" sz="3600" spc="-45" b="1">
                <a:solidFill>
                  <a:srgbClr val="FF5A33"/>
                </a:solidFill>
                <a:latin typeface="Segoe UI"/>
                <a:cs typeface="Segoe UI"/>
              </a:rPr>
              <a:t> </a:t>
            </a:r>
            <a:r>
              <a:rPr dirty="0" sz="3600" b="1">
                <a:solidFill>
                  <a:srgbClr val="FF5A33"/>
                </a:solidFill>
                <a:latin typeface="Segoe UI"/>
                <a:cs typeface="Segoe UI"/>
              </a:rPr>
              <a:t>TRỊ</a:t>
            </a:r>
            <a:r>
              <a:rPr dirty="0" sz="3600" spc="-45" b="1">
                <a:solidFill>
                  <a:srgbClr val="FF5A33"/>
                </a:solidFill>
                <a:latin typeface="Segoe UI"/>
                <a:cs typeface="Segoe UI"/>
              </a:rPr>
              <a:t> </a:t>
            </a:r>
            <a:r>
              <a:rPr dirty="0" sz="3600" b="1">
                <a:solidFill>
                  <a:srgbClr val="FF5A33"/>
                </a:solidFill>
                <a:latin typeface="Segoe UI"/>
                <a:cs typeface="Segoe UI"/>
              </a:rPr>
              <a:t>WEBSITE</a:t>
            </a:r>
            <a:endParaRPr sz="3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250">
              <a:latin typeface="Segoe UI"/>
              <a:cs typeface="Segoe UI"/>
            </a:endParaRPr>
          </a:p>
          <a:p>
            <a:pPr algn="ctr" marL="12700" marR="5080">
              <a:lnSpc>
                <a:spcPct val="100000"/>
              </a:lnSpc>
            </a:pPr>
            <a:r>
              <a:rPr dirty="0" sz="2600" b="1">
                <a:solidFill>
                  <a:srgbClr val="00AF50"/>
                </a:solidFill>
                <a:latin typeface="Arial"/>
                <a:cs typeface="Arial"/>
              </a:rPr>
              <a:t>BÀI</a:t>
            </a:r>
            <a:r>
              <a:rPr dirty="0" sz="2600" spc="-25" b="1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2600" b="1">
                <a:solidFill>
                  <a:srgbClr val="00AF50"/>
                </a:solidFill>
                <a:latin typeface="Arial"/>
                <a:cs typeface="Arial"/>
              </a:rPr>
              <a:t>6:</a:t>
            </a:r>
            <a:r>
              <a:rPr dirty="0" sz="2600" spc="-15" b="1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2600" spc="5" b="1">
                <a:solidFill>
                  <a:srgbClr val="00AF50"/>
                </a:solidFill>
                <a:latin typeface="Arial"/>
                <a:cs typeface="Arial"/>
              </a:rPr>
              <a:t>THỐNG</a:t>
            </a:r>
            <a:r>
              <a:rPr dirty="0" sz="2600" spc="-40" b="1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2600" b="1">
                <a:solidFill>
                  <a:srgbClr val="00AF50"/>
                </a:solidFill>
                <a:latin typeface="Arial"/>
                <a:cs typeface="Arial"/>
              </a:rPr>
              <a:t>KÊ</a:t>
            </a:r>
            <a:r>
              <a:rPr dirty="0" sz="2600" spc="-10" b="1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2600" b="1">
                <a:solidFill>
                  <a:srgbClr val="00AF50"/>
                </a:solidFill>
                <a:latin typeface="Arial"/>
                <a:cs typeface="Arial"/>
              </a:rPr>
              <a:t>ĐO</a:t>
            </a:r>
            <a:r>
              <a:rPr dirty="0" sz="2600" spc="-25" b="1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2600" b="1">
                <a:solidFill>
                  <a:srgbClr val="00AF50"/>
                </a:solidFill>
                <a:latin typeface="Arial"/>
                <a:cs typeface="Arial"/>
              </a:rPr>
              <a:t>LƯỜNG, </a:t>
            </a:r>
            <a:r>
              <a:rPr dirty="0" sz="2600" spc="-705" b="1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2600" b="1">
                <a:solidFill>
                  <a:srgbClr val="00AF50"/>
                </a:solidFill>
                <a:latin typeface="Arial"/>
                <a:cs typeface="Arial"/>
              </a:rPr>
              <a:t>TĂNG </a:t>
            </a:r>
            <a:r>
              <a:rPr dirty="0" sz="2600" spc="-5" b="1">
                <a:solidFill>
                  <a:srgbClr val="00AF50"/>
                </a:solidFill>
                <a:latin typeface="Arial"/>
                <a:cs typeface="Arial"/>
              </a:rPr>
              <a:t>HIỆU </a:t>
            </a:r>
            <a:r>
              <a:rPr dirty="0" sz="2600" b="1">
                <a:solidFill>
                  <a:srgbClr val="00AF50"/>
                </a:solidFill>
                <a:latin typeface="Arial"/>
                <a:cs typeface="Arial"/>
              </a:rPr>
              <a:t>QUẢ HOẠT ĐỘNG </a:t>
            </a:r>
            <a:r>
              <a:rPr dirty="0" sz="2600" spc="-710" b="1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2600" b="1">
                <a:solidFill>
                  <a:srgbClr val="00AF50"/>
                </a:solidFill>
                <a:latin typeface="Arial"/>
                <a:cs typeface="Arial"/>
              </a:rPr>
              <a:t>WEBSITE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67" y="940053"/>
            <a:ext cx="806894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55600" marR="5080" indent="-34290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400">
                <a:latin typeface="Segoe UI"/>
                <a:cs typeface="Segoe UI"/>
              </a:rPr>
              <a:t>B5:</a:t>
            </a:r>
            <a:r>
              <a:rPr dirty="0" sz="2400">
                <a:latin typeface="Segoe UI"/>
                <a:cs typeface="Segoe UI"/>
              </a:rPr>
              <a:t> Chọn tuỳ ý: danh </a:t>
            </a:r>
            <a:r>
              <a:rPr dirty="0" sz="2400" spc="-5">
                <a:latin typeface="Segoe UI"/>
                <a:cs typeface="Segoe UI"/>
              </a:rPr>
              <a:t>mục của website, </a:t>
            </a:r>
            <a:r>
              <a:rPr dirty="0" sz="2400">
                <a:latin typeface="Segoe UI"/>
                <a:cs typeface="Segoe UI"/>
              </a:rPr>
              <a:t>quy </a:t>
            </a:r>
            <a:r>
              <a:rPr dirty="0" sz="2400" spc="-5">
                <a:latin typeface="Segoe UI"/>
                <a:cs typeface="Segoe UI"/>
              </a:rPr>
              <a:t>mô, mong </a:t>
            </a:r>
            <a:r>
              <a:rPr dirty="0" sz="2400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muốn </a:t>
            </a:r>
            <a:r>
              <a:rPr dirty="0" sz="2400" spc="5">
                <a:latin typeface="Segoe UI"/>
                <a:cs typeface="Segoe UI"/>
              </a:rPr>
              <a:t>đo </a:t>
            </a:r>
            <a:r>
              <a:rPr dirty="0" sz="2400" spc="-5">
                <a:latin typeface="Segoe UI"/>
                <a:cs typeface="Segoe UI"/>
              </a:rPr>
              <a:t>lường </a:t>
            </a:r>
            <a:r>
              <a:rPr dirty="0" sz="2400" spc="5">
                <a:latin typeface="Segoe UI"/>
                <a:cs typeface="Segoe UI"/>
              </a:rPr>
              <a:t>gì. </a:t>
            </a:r>
            <a:r>
              <a:rPr dirty="0" sz="2400">
                <a:latin typeface="Segoe UI"/>
                <a:cs typeface="Segoe UI"/>
              </a:rPr>
              <a:t>Xong nhắp </a:t>
            </a:r>
            <a:r>
              <a:rPr dirty="0" sz="2400" spc="-5">
                <a:latin typeface="Segoe UI"/>
                <a:cs typeface="Segoe UI"/>
              </a:rPr>
              <a:t>nút </a:t>
            </a:r>
            <a:r>
              <a:rPr dirty="0" sz="2400" b="1">
                <a:latin typeface="Segoe UI"/>
                <a:cs typeface="Segoe UI"/>
              </a:rPr>
              <a:t>Tạo </a:t>
            </a:r>
            <a:r>
              <a:rPr dirty="0" sz="2400" spc="-25">
                <a:latin typeface="Segoe UI"/>
                <a:cs typeface="Segoe UI"/>
              </a:rPr>
              <a:t>và </a:t>
            </a:r>
            <a:r>
              <a:rPr dirty="0" sz="2400" spc="-5">
                <a:latin typeface="Segoe UI"/>
                <a:cs typeface="Segoe UI"/>
              </a:rPr>
              <a:t>chấp </a:t>
            </a:r>
            <a:r>
              <a:rPr dirty="0" sz="2400">
                <a:latin typeface="Segoe UI"/>
                <a:cs typeface="Segoe UI"/>
              </a:rPr>
              <a:t>nhận các </a:t>
            </a:r>
            <a:r>
              <a:rPr dirty="0" sz="2400" spc="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điều</a:t>
            </a:r>
            <a:r>
              <a:rPr dirty="0" sz="2400" spc="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khoản</a:t>
            </a:r>
            <a:r>
              <a:rPr dirty="0" sz="2400" spc="2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quy định</a:t>
            </a:r>
            <a:r>
              <a:rPr dirty="0" sz="2400" spc="1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của</a:t>
            </a:r>
            <a:r>
              <a:rPr dirty="0" sz="2400" spc="10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Google.</a:t>
            </a:r>
            <a:endParaRPr sz="2400">
              <a:latin typeface="Segoe UI"/>
              <a:cs typeface="Segoe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59511" y="2238375"/>
            <a:ext cx="8181975" cy="4316730"/>
            <a:chOff x="659511" y="2238375"/>
            <a:chExt cx="8181975" cy="431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9036" y="2263032"/>
              <a:ext cx="8136099" cy="425984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4273" y="2243137"/>
              <a:ext cx="8172450" cy="4307205"/>
            </a:xfrm>
            <a:custGeom>
              <a:avLst/>
              <a:gdLst/>
              <a:ahLst/>
              <a:cxnLst/>
              <a:rect l="l" t="t" r="r" b="b"/>
              <a:pathLst>
                <a:path w="8172450" h="4307205">
                  <a:moveTo>
                    <a:pt x="0" y="4307205"/>
                  </a:moveTo>
                  <a:lnTo>
                    <a:pt x="8172069" y="4307205"/>
                  </a:lnTo>
                  <a:lnTo>
                    <a:pt x="8172069" y="0"/>
                  </a:lnTo>
                  <a:lnTo>
                    <a:pt x="0" y="0"/>
                  </a:lnTo>
                  <a:lnTo>
                    <a:pt x="0" y="4307205"/>
                  </a:lnTo>
                  <a:close/>
                </a:path>
              </a:pathLst>
            </a:custGeom>
            <a:ln w="9525">
              <a:solidFill>
                <a:srgbClr val="E3831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43683" y="213359"/>
            <a:ext cx="6866382" cy="73380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36977" y="298450"/>
            <a:ext cx="6369685" cy="4222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5"/>
              <a:t>ĐĂNG</a:t>
            </a:r>
            <a:r>
              <a:rPr dirty="0" sz="2600" spc="-40"/>
              <a:t> </a:t>
            </a:r>
            <a:r>
              <a:rPr dirty="0" sz="2600"/>
              <a:t>KÝ</a:t>
            </a:r>
            <a:r>
              <a:rPr dirty="0" sz="2600" spc="-25"/>
              <a:t> </a:t>
            </a:r>
            <a:r>
              <a:rPr dirty="0" sz="2600"/>
              <a:t>SỬ</a:t>
            </a:r>
            <a:r>
              <a:rPr dirty="0" sz="2600" spc="-5"/>
              <a:t> DỤNG</a:t>
            </a:r>
            <a:r>
              <a:rPr dirty="0" sz="2600" spc="-35"/>
              <a:t> </a:t>
            </a:r>
            <a:r>
              <a:rPr dirty="0" sz="2600"/>
              <a:t>GOOGLE</a:t>
            </a:r>
            <a:r>
              <a:rPr dirty="0" sz="2600" spc="-25"/>
              <a:t> </a:t>
            </a:r>
            <a:r>
              <a:rPr dirty="0" sz="2600" spc="-15"/>
              <a:t>ANALYTICS</a:t>
            </a:r>
            <a:endParaRPr sz="2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34127" y="190500"/>
            <a:ext cx="4005833" cy="78714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43296" y="283210"/>
            <a:ext cx="356298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TẠO</a:t>
            </a:r>
            <a:r>
              <a:rPr dirty="0" spc="-10"/>
              <a:t> </a:t>
            </a:r>
            <a:r>
              <a:rPr dirty="0" spc="-20"/>
              <a:t>LUỒNG</a:t>
            </a:r>
            <a:r>
              <a:rPr dirty="0" spc="-5"/>
              <a:t> </a:t>
            </a:r>
            <a:r>
              <a:rPr dirty="0" spc="-10"/>
              <a:t>DỮ</a:t>
            </a:r>
            <a:r>
              <a:rPr dirty="0" spc="-25"/>
              <a:t> </a:t>
            </a:r>
            <a:r>
              <a:rPr dirty="0" spc="-10"/>
              <a:t>LIỆU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24967" y="940053"/>
            <a:ext cx="55949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400">
                <a:latin typeface="Segoe UI"/>
                <a:cs typeface="Segoe UI"/>
              </a:rPr>
              <a:t>B1:</a:t>
            </a:r>
            <a:r>
              <a:rPr dirty="0" sz="2400" spc="-5">
                <a:latin typeface="Segoe UI"/>
                <a:cs typeface="Segoe UI"/>
              </a:rPr>
              <a:t> Nhắp</a:t>
            </a:r>
            <a:r>
              <a:rPr dirty="0" sz="2400" spc="5">
                <a:latin typeface="Segoe UI"/>
                <a:cs typeface="Segoe UI"/>
              </a:rPr>
              <a:t> </a:t>
            </a:r>
            <a:r>
              <a:rPr dirty="0" sz="2400" spc="-5" b="1">
                <a:latin typeface="Segoe UI"/>
                <a:cs typeface="Segoe UI"/>
              </a:rPr>
              <a:t>Luồng</a:t>
            </a:r>
            <a:r>
              <a:rPr dirty="0" sz="2400" spc="-15" b="1">
                <a:latin typeface="Segoe UI"/>
                <a:cs typeface="Segoe UI"/>
              </a:rPr>
              <a:t> </a:t>
            </a:r>
            <a:r>
              <a:rPr dirty="0" sz="2400" b="1">
                <a:latin typeface="Segoe UI"/>
                <a:cs typeface="Segoe UI"/>
              </a:rPr>
              <a:t>dữ</a:t>
            </a:r>
            <a:r>
              <a:rPr dirty="0" sz="2400" spc="-10" b="1">
                <a:latin typeface="Segoe UI"/>
                <a:cs typeface="Segoe UI"/>
              </a:rPr>
              <a:t> </a:t>
            </a:r>
            <a:r>
              <a:rPr dirty="0" sz="2400" spc="-5" b="1">
                <a:latin typeface="Segoe UI"/>
                <a:cs typeface="Segoe UI"/>
              </a:rPr>
              <a:t>liệu</a:t>
            </a:r>
            <a:r>
              <a:rPr dirty="0" sz="2400" b="1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rồi </a:t>
            </a:r>
            <a:r>
              <a:rPr dirty="0" sz="2400" spc="-5">
                <a:latin typeface="Segoe UI"/>
                <a:cs typeface="Segoe UI"/>
              </a:rPr>
              <a:t>chọn</a:t>
            </a:r>
            <a:r>
              <a:rPr dirty="0" sz="2400" spc="20">
                <a:latin typeface="Segoe UI"/>
                <a:cs typeface="Segoe UI"/>
              </a:rPr>
              <a:t> </a:t>
            </a:r>
            <a:r>
              <a:rPr dirty="0" sz="2400" spc="-20" b="1">
                <a:latin typeface="Segoe UI"/>
                <a:cs typeface="Segoe UI"/>
              </a:rPr>
              <a:t>Web</a:t>
            </a:r>
            <a:endParaRPr sz="2400">
              <a:latin typeface="Segoe UI"/>
              <a:cs typeface="Segoe U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03250" y="1898650"/>
            <a:ext cx="8239759" cy="4217670"/>
            <a:chOff x="603250" y="1898650"/>
            <a:chExt cx="8239759" cy="421767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" y="1905000"/>
              <a:ext cx="8226552" cy="420471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06425" y="1901825"/>
              <a:ext cx="8233409" cy="4211320"/>
            </a:xfrm>
            <a:custGeom>
              <a:avLst/>
              <a:gdLst/>
              <a:ahLst/>
              <a:cxnLst/>
              <a:rect l="l" t="t" r="r" b="b"/>
              <a:pathLst>
                <a:path w="8233409" h="4211320">
                  <a:moveTo>
                    <a:pt x="0" y="4211066"/>
                  </a:moveTo>
                  <a:lnTo>
                    <a:pt x="8232902" y="4211066"/>
                  </a:lnTo>
                  <a:lnTo>
                    <a:pt x="8232902" y="0"/>
                  </a:lnTo>
                  <a:lnTo>
                    <a:pt x="0" y="0"/>
                  </a:lnTo>
                  <a:lnTo>
                    <a:pt x="0" y="4211066"/>
                  </a:lnTo>
                  <a:close/>
                </a:path>
              </a:pathLst>
            </a:custGeom>
            <a:ln w="63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34127" y="190500"/>
            <a:ext cx="4005833" cy="78714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43296" y="283210"/>
            <a:ext cx="356298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TẠO</a:t>
            </a:r>
            <a:r>
              <a:rPr dirty="0" spc="-10"/>
              <a:t> </a:t>
            </a:r>
            <a:r>
              <a:rPr dirty="0" spc="-20"/>
              <a:t>LUỒNG</a:t>
            </a:r>
            <a:r>
              <a:rPr dirty="0" spc="-5"/>
              <a:t> </a:t>
            </a:r>
            <a:r>
              <a:rPr dirty="0" spc="-10"/>
              <a:t>DỮ</a:t>
            </a:r>
            <a:r>
              <a:rPr dirty="0" spc="-25"/>
              <a:t> </a:t>
            </a:r>
            <a:r>
              <a:rPr dirty="0" spc="-10"/>
              <a:t>LIỆU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24967" y="940053"/>
            <a:ext cx="806958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400">
                <a:latin typeface="Segoe UI"/>
                <a:cs typeface="Segoe UI"/>
              </a:rPr>
              <a:t>B2:</a:t>
            </a:r>
            <a:r>
              <a:rPr dirty="0" sz="2400" spc="290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Nhập</a:t>
            </a:r>
            <a:r>
              <a:rPr dirty="0" sz="2400" spc="31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url</a:t>
            </a:r>
            <a:r>
              <a:rPr dirty="0" sz="2400" spc="29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của</a:t>
            </a:r>
            <a:r>
              <a:rPr dirty="0" sz="2400" spc="30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website,</a:t>
            </a:r>
            <a:r>
              <a:rPr dirty="0" sz="2400" spc="300">
                <a:latin typeface="Segoe UI"/>
                <a:cs typeface="Segoe UI"/>
              </a:rPr>
              <a:t> </a:t>
            </a:r>
            <a:r>
              <a:rPr dirty="0" sz="2400" spc="-10">
                <a:latin typeface="Segoe UI"/>
                <a:cs typeface="Segoe UI"/>
              </a:rPr>
              <a:t>tên</a:t>
            </a:r>
            <a:r>
              <a:rPr dirty="0" sz="2400" spc="30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luồng</a:t>
            </a:r>
            <a:r>
              <a:rPr dirty="0" sz="2400" spc="30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(tuỳ</a:t>
            </a:r>
            <a:r>
              <a:rPr dirty="0" sz="2400" spc="30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ý).</a:t>
            </a:r>
            <a:r>
              <a:rPr dirty="0" sz="2400" spc="29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Xong</a:t>
            </a:r>
            <a:r>
              <a:rPr dirty="0" sz="2400" spc="30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nhắp</a:t>
            </a:r>
            <a:endParaRPr sz="2400">
              <a:latin typeface="Segoe UI"/>
              <a:cs typeface="Segoe UI"/>
            </a:endParaRPr>
          </a:p>
          <a:p>
            <a:pPr marL="355600">
              <a:lnSpc>
                <a:spcPct val="100000"/>
              </a:lnSpc>
            </a:pPr>
            <a:r>
              <a:rPr dirty="0" sz="2400" spc="-5">
                <a:latin typeface="Segoe UI"/>
                <a:cs typeface="Segoe UI"/>
              </a:rPr>
              <a:t>nút</a:t>
            </a:r>
            <a:r>
              <a:rPr dirty="0" sz="2400" spc="-15">
                <a:latin typeface="Segoe UI"/>
                <a:cs typeface="Segoe UI"/>
              </a:rPr>
              <a:t> </a:t>
            </a:r>
            <a:r>
              <a:rPr dirty="0" sz="2400" b="1">
                <a:latin typeface="Segoe UI"/>
                <a:cs typeface="Segoe UI"/>
              </a:rPr>
              <a:t>Tạo</a:t>
            </a:r>
            <a:r>
              <a:rPr dirty="0" sz="2400" spc="-35" b="1">
                <a:latin typeface="Segoe UI"/>
                <a:cs typeface="Segoe UI"/>
              </a:rPr>
              <a:t> </a:t>
            </a:r>
            <a:r>
              <a:rPr dirty="0" sz="2400" spc="-5" b="1">
                <a:latin typeface="Segoe UI"/>
                <a:cs typeface="Segoe UI"/>
              </a:rPr>
              <a:t>luồng</a:t>
            </a:r>
            <a:endParaRPr sz="2400">
              <a:latin typeface="Segoe UI"/>
              <a:cs typeface="Segoe U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31850" y="1898650"/>
            <a:ext cx="7951470" cy="4691380"/>
            <a:chOff x="831850" y="1898650"/>
            <a:chExt cx="7951470" cy="469138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6443" y="1972077"/>
              <a:ext cx="7930272" cy="447744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35025" y="1901825"/>
              <a:ext cx="7945120" cy="4685030"/>
            </a:xfrm>
            <a:custGeom>
              <a:avLst/>
              <a:gdLst/>
              <a:ahLst/>
              <a:cxnLst/>
              <a:rect l="l" t="t" r="r" b="b"/>
              <a:pathLst>
                <a:path w="7945120" h="4685030">
                  <a:moveTo>
                    <a:pt x="0" y="4685030"/>
                  </a:moveTo>
                  <a:lnTo>
                    <a:pt x="7944866" y="4685030"/>
                  </a:lnTo>
                  <a:lnTo>
                    <a:pt x="7944866" y="0"/>
                  </a:lnTo>
                  <a:lnTo>
                    <a:pt x="0" y="0"/>
                  </a:lnTo>
                  <a:lnTo>
                    <a:pt x="0" y="468503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34127" y="190500"/>
            <a:ext cx="4005833" cy="78714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43296" y="283210"/>
            <a:ext cx="356298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TẠO</a:t>
            </a:r>
            <a:r>
              <a:rPr dirty="0" spc="-10"/>
              <a:t> </a:t>
            </a:r>
            <a:r>
              <a:rPr dirty="0" spc="-20"/>
              <a:t>LUỒNG</a:t>
            </a:r>
            <a:r>
              <a:rPr dirty="0" spc="-5"/>
              <a:t> </a:t>
            </a:r>
            <a:r>
              <a:rPr dirty="0" spc="-10"/>
              <a:t>DỮ</a:t>
            </a:r>
            <a:r>
              <a:rPr dirty="0" spc="-25"/>
              <a:t> </a:t>
            </a:r>
            <a:r>
              <a:rPr dirty="0" spc="-10"/>
              <a:t>LIỆU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24967" y="940053"/>
            <a:ext cx="806577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400">
                <a:latin typeface="Segoe UI"/>
                <a:cs typeface="Segoe UI"/>
              </a:rPr>
              <a:t>B3:</a:t>
            </a:r>
            <a:r>
              <a:rPr dirty="0" sz="2400" spc="12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Luồng</a:t>
            </a:r>
            <a:r>
              <a:rPr dirty="0" sz="2400" spc="13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đã</a:t>
            </a:r>
            <a:r>
              <a:rPr dirty="0" sz="2400" spc="12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tạo</a:t>
            </a:r>
            <a:r>
              <a:rPr dirty="0" sz="2400" spc="12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xong,</a:t>
            </a:r>
            <a:r>
              <a:rPr dirty="0" sz="2400" spc="12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ghi</a:t>
            </a:r>
            <a:r>
              <a:rPr dirty="0" sz="2400" spc="13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nhận</a:t>
            </a:r>
            <a:r>
              <a:rPr dirty="0" sz="2400" spc="13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lại</a:t>
            </a:r>
            <a:r>
              <a:rPr dirty="0" sz="2400" spc="13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Mã</a:t>
            </a:r>
            <a:r>
              <a:rPr dirty="0" sz="2400" spc="12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luồng</a:t>
            </a:r>
            <a:r>
              <a:rPr dirty="0" sz="2400" spc="130">
                <a:latin typeface="Segoe UI"/>
                <a:cs typeface="Segoe UI"/>
              </a:rPr>
              <a:t> </a:t>
            </a:r>
            <a:r>
              <a:rPr dirty="0" sz="2400" spc="-25">
                <a:latin typeface="Segoe UI"/>
                <a:cs typeface="Segoe UI"/>
              </a:rPr>
              <a:t>và</a:t>
            </a:r>
            <a:r>
              <a:rPr dirty="0" sz="2400" spc="12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Mã</a:t>
            </a:r>
            <a:r>
              <a:rPr dirty="0" sz="2400" spc="120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Đo </a:t>
            </a:r>
            <a:r>
              <a:rPr dirty="0" sz="2400" spc="-64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Lường</a:t>
            </a:r>
            <a:r>
              <a:rPr dirty="0" sz="2400" spc="1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để</a:t>
            </a:r>
            <a:r>
              <a:rPr dirty="0" sz="2400" spc="-1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dùng</a:t>
            </a:r>
            <a:r>
              <a:rPr dirty="0" sz="2400" spc="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khi</a:t>
            </a:r>
            <a:r>
              <a:rPr dirty="0" sz="2400" spc="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cần.</a:t>
            </a:r>
            <a:endParaRPr sz="2400">
              <a:latin typeface="Segoe UI"/>
              <a:cs typeface="Segoe U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39241" y="2051050"/>
            <a:ext cx="8154034" cy="4328795"/>
            <a:chOff x="539241" y="2051050"/>
            <a:chExt cx="8154034" cy="43287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5591" y="2164724"/>
              <a:ext cx="8141207" cy="419331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42416" y="2054225"/>
              <a:ext cx="8147684" cy="4322445"/>
            </a:xfrm>
            <a:custGeom>
              <a:avLst/>
              <a:gdLst/>
              <a:ahLst/>
              <a:cxnLst/>
              <a:rect l="l" t="t" r="r" b="b"/>
              <a:pathLst>
                <a:path w="8147684" h="4322445">
                  <a:moveTo>
                    <a:pt x="0" y="4322318"/>
                  </a:moveTo>
                  <a:lnTo>
                    <a:pt x="8147558" y="4322318"/>
                  </a:lnTo>
                  <a:lnTo>
                    <a:pt x="8147558" y="0"/>
                  </a:lnTo>
                  <a:lnTo>
                    <a:pt x="0" y="0"/>
                  </a:lnTo>
                  <a:lnTo>
                    <a:pt x="0" y="432231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9235" y="213359"/>
            <a:ext cx="6555485" cy="73380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62529" y="298450"/>
            <a:ext cx="6142990" cy="4222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5"/>
              <a:t>LẤY</a:t>
            </a:r>
            <a:r>
              <a:rPr dirty="0" sz="2600" spc="-35"/>
              <a:t> </a:t>
            </a:r>
            <a:r>
              <a:rPr dirty="0" sz="2600"/>
              <a:t>MÃ</a:t>
            </a:r>
            <a:r>
              <a:rPr dirty="0" sz="2600" spc="-15"/>
              <a:t> </a:t>
            </a:r>
            <a:r>
              <a:rPr dirty="0" sz="2600" spc="-5"/>
              <a:t>NHÚNG</a:t>
            </a:r>
            <a:r>
              <a:rPr dirty="0" sz="2600" spc="-40"/>
              <a:t> </a:t>
            </a:r>
            <a:r>
              <a:rPr dirty="0" sz="2600"/>
              <a:t>GOOGLE</a:t>
            </a:r>
            <a:r>
              <a:rPr dirty="0" sz="2600" spc="-20"/>
              <a:t> ANALYTICS</a:t>
            </a:r>
            <a:r>
              <a:rPr dirty="0" sz="2600" spc="-45"/>
              <a:t> </a:t>
            </a:r>
            <a:r>
              <a:rPr dirty="0" sz="2600"/>
              <a:t>4</a:t>
            </a:r>
            <a:endParaRPr sz="2600"/>
          </a:p>
        </p:txBody>
      </p:sp>
      <p:sp>
        <p:nvSpPr>
          <p:cNvPr id="4" name="object 4"/>
          <p:cNvSpPr txBox="1"/>
          <p:nvPr/>
        </p:nvSpPr>
        <p:spPr>
          <a:xfrm>
            <a:off x="383540" y="1017778"/>
            <a:ext cx="77876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200" spc="-5">
                <a:latin typeface="Segoe UI"/>
                <a:cs typeface="Segoe UI"/>
              </a:rPr>
              <a:t>B1: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Nhắp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5" b="1">
                <a:latin typeface="Segoe UI"/>
                <a:cs typeface="Segoe UI"/>
              </a:rPr>
              <a:t>Luồng</a:t>
            </a:r>
            <a:r>
              <a:rPr dirty="0" sz="2200" spc="15" b="1">
                <a:latin typeface="Segoe UI"/>
                <a:cs typeface="Segoe UI"/>
              </a:rPr>
              <a:t> </a:t>
            </a:r>
            <a:r>
              <a:rPr dirty="0" sz="2200" spc="-10" b="1">
                <a:latin typeface="Segoe UI"/>
                <a:cs typeface="Segoe UI"/>
              </a:rPr>
              <a:t>dữ</a:t>
            </a:r>
            <a:r>
              <a:rPr dirty="0" sz="2200" spc="30" b="1">
                <a:latin typeface="Segoe UI"/>
                <a:cs typeface="Segoe UI"/>
              </a:rPr>
              <a:t> </a:t>
            </a:r>
            <a:r>
              <a:rPr dirty="0" sz="2200" spc="-10" b="1">
                <a:latin typeface="Segoe UI"/>
                <a:cs typeface="Segoe UI"/>
              </a:rPr>
              <a:t>liệu</a:t>
            </a:r>
            <a:r>
              <a:rPr dirty="0" sz="2200" spc="-5" b="1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rồi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nhắp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 spc="-15">
                <a:latin typeface="Segoe UI"/>
                <a:cs typeface="Segoe UI"/>
              </a:rPr>
              <a:t>vào</a:t>
            </a:r>
            <a:r>
              <a:rPr dirty="0" sz="2200" spc="-5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luồng</a:t>
            </a:r>
            <a:r>
              <a:rPr dirty="0" sz="2200" spc="2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đã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tạo</a:t>
            </a:r>
            <a:r>
              <a:rPr dirty="0" sz="2200" spc="2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trước</a:t>
            </a:r>
            <a:r>
              <a:rPr dirty="0" sz="2200" spc="-1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đó</a:t>
            </a:r>
            <a:endParaRPr sz="2200">
              <a:latin typeface="Segoe UI"/>
              <a:cs typeface="Segoe U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110485" y="1572513"/>
            <a:ext cx="4897120" cy="2853690"/>
            <a:chOff x="2110485" y="1572513"/>
            <a:chExt cx="4897120" cy="285369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835" y="1578863"/>
              <a:ext cx="4884420" cy="284073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113660" y="1575688"/>
              <a:ext cx="4890770" cy="2847340"/>
            </a:xfrm>
            <a:custGeom>
              <a:avLst/>
              <a:gdLst/>
              <a:ahLst/>
              <a:cxnLst/>
              <a:rect l="l" t="t" r="r" b="b"/>
              <a:pathLst>
                <a:path w="4890770" h="2847340">
                  <a:moveTo>
                    <a:pt x="0" y="2847086"/>
                  </a:moveTo>
                  <a:lnTo>
                    <a:pt x="4890770" y="2847086"/>
                  </a:lnTo>
                  <a:lnTo>
                    <a:pt x="4890770" y="0"/>
                  </a:lnTo>
                  <a:lnTo>
                    <a:pt x="0" y="0"/>
                  </a:lnTo>
                  <a:lnTo>
                    <a:pt x="0" y="2847086"/>
                  </a:lnTo>
                  <a:close/>
                </a:path>
              </a:pathLst>
            </a:custGeom>
            <a:ln w="63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98094" y="4565650"/>
            <a:ext cx="8181340" cy="2062480"/>
            <a:chOff x="498094" y="4565650"/>
            <a:chExt cx="8181340" cy="206248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444" y="4585710"/>
              <a:ext cx="8168640" cy="203606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01269" y="4568825"/>
              <a:ext cx="8174990" cy="2056130"/>
            </a:xfrm>
            <a:custGeom>
              <a:avLst/>
              <a:gdLst/>
              <a:ahLst/>
              <a:cxnLst/>
              <a:rect l="l" t="t" r="r" b="b"/>
              <a:pathLst>
                <a:path w="8174990" h="2056129">
                  <a:moveTo>
                    <a:pt x="0" y="2056130"/>
                  </a:moveTo>
                  <a:lnTo>
                    <a:pt x="8174990" y="2056130"/>
                  </a:lnTo>
                  <a:lnTo>
                    <a:pt x="8174990" y="0"/>
                  </a:lnTo>
                  <a:lnTo>
                    <a:pt x="0" y="0"/>
                  </a:lnTo>
                  <a:lnTo>
                    <a:pt x="0" y="205613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79319" y="213359"/>
            <a:ext cx="6645402" cy="73380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72614" y="298450"/>
            <a:ext cx="6233160" cy="4222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67965" algn="l"/>
              </a:tabLst>
            </a:pPr>
            <a:r>
              <a:rPr dirty="0" sz="2600" spc="-5"/>
              <a:t>LẤY</a:t>
            </a:r>
            <a:r>
              <a:rPr dirty="0" sz="2600" spc="-25"/>
              <a:t> </a:t>
            </a:r>
            <a:r>
              <a:rPr dirty="0" sz="2600"/>
              <a:t>MÃ</a:t>
            </a:r>
            <a:r>
              <a:rPr dirty="0" sz="2600" spc="-10"/>
              <a:t> </a:t>
            </a:r>
            <a:r>
              <a:rPr dirty="0" sz="2600" spc="-5"/>
              <a:t>NHÚNG	</a:t>
            </a:r>
            <a:r>
              <a:rPr dirty="0" sz="2600"/>
              <a:t>GOOGLE</a:t>
            </a:r>
            <a:r>
              <a:rPr dirty="0" sz="2600" spc="-60"/>
              <a:t> </a:t>
            </a:r>
            <a:r>
              <a:rPr dirty="0" sz="2600" spc="-15"/>
              <a:t>ANALYTICS</a:t>
            </a:r>
            <a:r>
              <a:rPr dirty="0" sz="2600" spc="-85"/>
              <a:t> </a:t>
            </a:r>
            <a:r>
              <a:rPr dirty="0" sz="2600"/>
              <a:t>4</a:t>
            </a:r>
            <a:endParaRPr sz="2600"/>
          </a:p>
        </p:txBody>
      </p:sp>
      <p:sp>
        <p:nvSpPr>
          <p:cNvPr id="4" name="object 4"/>
          <p:cNvSpPr txBox="1"/>
          <p:nvPr/>
        </p:nvSpPr>
        <p:spPr>
          <a:xfrm>
            <a:off x="524967" y="1016253"/>
            <a:ext cx="815848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355600" algn="l"/>
                <a:tab pos="897890" algn="l"/>
                <a:tab pos="1772920" algn="l"/>
                <a:tab pos="2715895" algn="l"/>
                <a:tab pos="3324225" algn="l"/>
                <a:tab pos="4050029" algn="l"/>
                <a:tab pos="4962525" algn="l"/>
                <a:tab pos="5657850" algn="l"/>
                <a:tab pos="6156325" algn="l"/>
                <a:tab pos="6974840" algn="l"/>
                <a:tab pos="7808595" algn="l"/>
              </a:tabLst>
            </a:pPr>
            <a:r>
              <a:rPr dirty="0" sz="2400">
                <a:latin typeface="Segoe UI"/>
                <a:cs typeface="Segoe UI"/>
              </a:rPr>
              <a:t>B2:	</a:t>
            </a:r>
            <a:r>
              <a:rPr dirty="0" sz="2400" spc="-5">
                <a:latin typeface="Segoe UI"/>
                <a:cs typeface="Segoe UI"/>
              </a:rPr>
              <a:t>Nhắ</a:t>
            </a:r>
            <a:r>
              <a:rPr dirty="0" sz="2400">
                <a:latin typeface="Segoe UI"/>
                <a:cs typeface="Segoe UI"/>
              </a:rPr>
              <a:t>p	</a:t>
            </a:r>
            <a:r>
              <a:rPr dirty="0" sz="2400" spc="5" b="1">
                <a:latin typeface="Segoe UI"/>
                <a:cs typeface="Segoe UI"/>
              </a:rPr>
              <a:t>T</a:t>
            </a:r>
            <a:r>
              <a:rPr dirty="0" sz="2400" spc="-5" b="1">
                <a:latin typeface="Segoe UI"/>
                <a:cs typeface="Segoe UI"/>
              </a:rPr>
              <a:t>hê</a:t>
            </a:r>
            <a:r>
              <a:rPr dirty="0" sz="2400" b="1">
                <a:latin typeface="Segoe UI"/>
                <a:cs typeface="Segoe UI"/>
              </a:rPr>
              <a:t>m	</a:t>
            </a:r>
            <a:r>
              <a:rPr dirty="0" sz="2400" spc="10" b="1">
                <a:latin typeface="Segoe UI"/>
                <a:cs typeface="Segoe UI"/>
              </a:rPr>
              <a:t>t</a:t>
            </a:r>
            <a:r>
              <a:rPr dirty="0" sz="2400" b="1">
                <a:latin typeface="Segoe UI"/>
                <a:cs typeface="Segoe UI"/>
              </a:rPr>
              <a:t>hẻ	</a:t>
            </a:r>
            <a:r>
              <a:rPr dirty="0" sz="2400" spc="-5" b="1">
                <a:latin typeface="Segoe UI"/>
                <a:cs typeface="Segoe UI"/>
              </a:rPr>
              <a:t>tr</a:t>
            </a:r>
            <a:r>
              <a:rPr dirty="0" sz="2400" spc="-10" b="1">
                <a:latin typeface="Segoe UI"/>
                <a:cs typeface="Segoe UI"/>
              </a:rPr>
              <a:t>ê</a:t>
            </a:r>
            <a:r>
              <a:rPr dirty="0" sz="2400" b="1">
                <a:latin typeface="Segoe UI"/>
                <a:cs typeface="Segoe UI"/>
              </a:rPr>
              <a:t>n	</a:t>
            </a:r>
            <a:r>
              <a:rPr dirty="0" sz="2400" spc="-5" b="1">
                <a:latin typeface="Segoe UI"/>
                <a:cs typeface="Segoe UI"/>
              </a:rPr>
              <a:t>tran</a:t>
            </a:r>
            <a:r>
              <a:rPr dirty="0" sz="2400" b="1">
                <a:latin typeface="Segoe UI"/>
                <a:cs typeface="Segoe UI"/>
              </a:rPr>
              <a:t>g	mới	</a:t>
            </a:r>
            <a:r>
              <a:rPr dirty="0" sz="2400">
                <a:latin typeface="Segoe UI"/>
                <a:cs typeface="Segoe UI"/>
              </a:rPr>
              <a:t>r</a:t>
            </a:r>
            <a:r>
              <a:rPr dirty="0" sz="2400" spc="10">
                <a:latin typeface="Segoe UI"/>
                <a:cs typeface="Segoe UI"/>
              </a:rPr>
              <a:t>ồ</a:t>
            </a:r>
            <a:r>
              <a:rPr dirty="0" sz="2400">
                <a:latin typeface="Segoe UI"/>
                <a:cs typeface="Segoe UI"/>
              </a:rPr>
              <a:t>i	</a:t>
            </a:r>
            <a:r>
              <a:rPr dirty="0" sz="2400" spc="5">
                <a:latin typeface="Segoe UI"/>
                <a:cs typeface="Segoe UI"/>
              </a:rPr>
              <a:t>n</a:t>
            </a:r>
            <a:r>
              <a:rPr dirty="0" sz="2400">
                <a:latin typeface="Segoe UI"/>
                <a:cs typeface="Segoe UI"/>
              </a:rPr>
              <a:t>hắp	</a:t>
            </a:r>
            <a:r>
              <a:rPr dirty="0" sz="2400" spc="-5">
                <a:latin typeface="Segoe UI"/>
                <a:cs typeface="Segoe UI"/>
              </a:rPr>
              <a:t>Co</a:t>
            </a:r>
            <a:r>
              <a:rPr dirty="0" sz="2400">
                <a:latin typeface="Segoe UI"/>
                <a:cs typeface="Segoe UI"/>
              </a:rPr>
              <a:t>py	</a:t>
            </a:r>
            <a:r>
              <a:rPr dirty="0" sz="2400" spc="-10">
                <a:latin typeface="Segoe UI"/>
                <a:cs typeface="Segoe UI"/>
              </a:rPr>
              <a:t>để</a:t>
            </a:r>
            <a:endParaRPr sz="2400">
              <a:latin typeface="Segoe UI"/>
              <a:cs typeface="Segoe UI"/>
            </a:endParaRPr>
          </a:p>
          <a:p>
            <a:pPr marL="355600">
              <a:lnSpc>
                <a:spcPct val="100000"/>
              </a:lnSpc>
            </a:pPr>
            <a:r>
              <a:rPr dirty="0" sz="2400">
                <a:latin typeface="Segoe UI"/>
                <a:cs typeface="Segoe UI"/>
              </a:rPr>
              <a:t>sao</a:t>
            </a:r>
            <a:r>
              <a:rPr dirty="0" sz="2400" spc="-5">
                <a:latin typeface="Segoe UI"/>
                <a:cs typeface="Segoe UI"/>
              </a:rPr>
              <a:t> chép</a:t>
            </a:r>
            <a:r>
              <a:rPr dirty="0" sz="2400" spc="2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đoạn</a:t>
            </a:r>
            <a:r>
              <a:rPr dirty="0" sz="2400" spc="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mã</a:t>
            </a:r>
            <a:r>
              <a:rPr dirty="0" sz="2400">
                <a:latin typeface="Segoe UI"/>
                <a:cs typeface="Segoe UI"/>
              </a:rPr>
              <a:t> </a:t>
            </a:r>
            <a:r>
              <a:rPr dirty="0" sz="2400" spc="-10">
                <a:latin typeface="Segoe UI"/>
                <a:cs typeface="Segoe UI"/>
              </a:rPr>
              <a:t>javascript</a:t>
            </a:r>
            <a:r>
              <a:rPr dirty="0" sz="2400" spc="2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đang </a:t>
            </a:r>
            <a:r>
              <a:rPr dirty="0" sz="2400" spc="-5">
                <a:latin typeface="Segoe UI"/>
                <a:cs typeface="Segoe UI"/>
              </a:rPr>
              <a:t>hiện</a:t>
            </a:r>
            <a:r>
              <a:rPr dirty="0" sz="2400" spc="2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ra</a:t>
            </a:r>
            <a:endParaRPr sz="2400">
              <a:latin typeface="Segoe UI"/>
              <a:cs typeface="Segoe U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41350" y="2084577"/>
            <a:ext cx="7861300" cy="3289300"/>
            <a:chOff x="641350" y="2084577"/>
            <a:chExt cx="7861300" cy="32893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700" y="2090927"/>
              <a:ext cx="7848600" cy="32766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44525" y="2087752"/>
              <a:ext cx="7854950" cy="3282950"/>
            </a:xfrm>
            <a:custGeom>
              <a:avLst/>
              <a:gdLst/>
              <a:ahLst/>
              <a:cxnLst/>
              <a:rect l="l" t="t" r="r" b="b"/>
              <a:pathLst>
                <a:path w="7854950" h="3282950">
                  <a:moveTo>
                    <a:pt x="0" y="3282950"/>
                  </a:moveTo>
                  <a:lnTo>
                    <a:pt x="7854950" y="3282950"/>
                  </a:lnTo>
                  <a:lnTo>
                    <a:pt x="7854950" y="0"/>
                  </a:lnTo>
                  <a:lnTo>
                    <a:pt x="0" y="0"/>
                  </a:lnTo>
                  <a:lnTo>
                    <a:pt x="0" y="328295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5312" y="236220"/>
            <a:ext cx="6691122" cy="67741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767205">
              <a:lnSpc>
                <a:spcPct val="100000"/>
              </a:lnSpc>
              <a:spcBef>
                <a:spcPts val="100"/>
              </a:spcBef>
            </a:pPr>
            <a:r>
              <a:rPr dirty="0" sz="2400" spc="-5"/>
              <a:t>CHÈN</a:t>
            </a:r>
            <a:r>
              <a:rPr dirty="0" sz="2400" spc="-15"/>
              <a:t> </a:t>
            </a:r>
            <a:r>
              <a:rPr dirty="0" sz="2400" spc="-5"/>
              <a:t>MÃ</a:t>
            </a:r>
            <a:r>
              <a:rPr dirty="0" sz="2400" spc="-10"/>
              <a:t> </a:t>
            </a:r>
            <a:r>
              <a:rPr dirty="0" sz="2400"/>
              <a:t>GOOGLE</a:t>
            </a:r>
            <a:r>
              <a:rPr dirty="0" sz="2400" spc="10"/>
              <a:t> </a:t>
            </a:r>
            <a:r>
              <a:rPr dirty="0" sz="2400" spc="-20"/>
              <a:t>ANALYTICS</a:t>
            </a:r>
            <a:r>
              <a:rPr dirty="0" sz="2400" spc="5"/>
              <a:t> </a:t>
            </a:r>
            <a:r>
              <a:rPr dirty="0" sz="2400" spc="-45"/>
              <a:t>VÀO</a:t>
            </a:r>
            <a:r>
              <a:rPr dirty="0" sz="2400" spc="-5"/>
              <a:t> </a:t>
            </a:r>
            <a:r>
              <a:rPr dirty="0" sz="2400"/>
              <a:t>TRANG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537768" y="941578"/>
            <a:ext cx="8068309" cy="21958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L="342900" marR="5080" indent="-34290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342900" algn="l"/>
                <a:tab pos="817880" algn="l"/>
                <a:tab pos="1849755" algn="l"/>
                <a:tab pos="2277110" algn="l"/>
                <a:tab pos="2810510" algn="l"/>
                <a:tab pos="3684904" algn="l"/>
                <a:tab pos="4098290" algn="l"/>
                <a:tab pos="4973320" algn="l"/>
                <a:tab pos="5427345" algn="l"/>
                <a:tab pos="6047740" algn="l"/>
                <a:tab pos="6678930" algn="l"/>
                <a:tab pos="7440930" algn="l"/>
              </a:tabLst>
            </a:pPr>
            <a:r>
              <a:rPr dirty="0" sz="2200" spc="-10">
                <a:latin typeface="Segoe UI"/>
                <a:cs typeface="Segoe UI"/>
              </a:rPr>
              <a:t>Đ</a:t>
            </a:r>
            <a:r>
              <a:rPr dirty="0" sz="2200" spc="-5">
                <a:latin typeface="Segoe UI"/>
                <a:cs typeface="Segoe UI"/>
              </a:rPr>
              <a:t>ể</a:t>
            </a:r>
            <a:r>
              <a:rPr dirty="0" sz="2200">
                <a:latin typeface="Segoe UI"/>
                <a:cs typeface="Segoe UI"/>
              </a:rPr>
              <a:t>	</a:t>
            </a:r>
            <a:r>
              <a:rPr dirty="0" sz="2200" spc="-10">
                <a:latin typeface="Segoe UI"/>
                <a:cs typeface="Segoe UI"/>
              </a:rPr>
              <a:t>Googl</a:t>
            </a:r>
            <a:r>
              <a:rPr dirty="0" sz="2200" spc="-5">
                <a:latin typeface="Segoe UI"/>
                <a:cs typeface="Segoe UI"/>
              </a:rPr>
              <a:t>e</a:t>
            </a:r>
            <a:r>
              <a:rPr dirty="0" sz="2200">
                <a:latin typeface="Segoe UI"/>
                <a:cs typeface="Segoe UI"/>
              </a:rPr>
              <a:t>	</a:t>
            </a:r>
            <a:r>
              <a:rPr dirty="0" sz="2200">
                <a:latin typeface="Segoe UI"/>
                <a:cs typeface="Segoe UI"/>
              </a:rPr>
              <a:t>c</a:t>
            </a:r>
            <a:r>
              <a:rPr dirty="0" sz="2200" spc="-5">
                <a:latin typeface="Segoe UI"/>
                <a:cs typeface="Segoe UI"/>
              </a:rPr>
              <a:t>ó</a:t>
            </a:r>
            <a:r>
              <a:rPr dirty="0" sz="2200">
                <a:latin typeface="Segoe UI"/>
                <a:cs typeface="Segoe UI"/>
              </a:rPr>
              <a:t>	</a:t>
            </a:r>
            <a:r>
              <a:rPr dirty="0" sz="2200" spc="-5">
                <a:latin typeface="Segoe UI"/>
                <a:cs typeface="Segoe UI"/>
              </a:rPr>
              <a:t>thể</a:t>
            </a:r>
            <a:r>
              <a:rPr dirty="0" sz="2200">
                <a:latin typeface="Segoe UI"/>
                <a:cs typeface="Segoe UI"/>
              </a:rPr>
              <a:t>	</a:t>
            </a:r>
            <a:r>
              <a:rPr dirty="0" sz="2200" spc="-5">
                <a:latin typeface="Segoe UI"/>
                <a:cs typeface="Segoe UI"/>
              </a:rPr>
              <a:t>thố</a:t>
            </a:r>
            <a:r>
              <a:rPr dirty="0" sz="2200" spc="10">
                <a:latin typeface="Segoe UI"/>
                <a:cs typeface="Segoe UI"/>
              </a:rPr>
              <a:t>n</a:t>
            </a:r>
            <a:r>
              <a:rPr dirty="0" sz="2200" spc="-5">
                <a:latin typeface="Segoe UI"/>
                <a:cs typeface="Segoe UI"/>
              </a:rPr>
              <a:t>g</a:t>
            </a:r>
            <a:r>
              <a:rPr dirty="0" sz="2200">
                <a:latin typeface="Segoe UI"/>
                <a:cs typeface="Segoe UI"/>
              </a:rPr>
              <a:t>	</a:t>
            </a:r>
            <a:r>
              <a:rPr dirty="0" sz="2200" spc="-55">
                <a:latin typeface="Segoe UI"/>
                <a:cs typeface="Segoe UI"/>
              </a:rPr>
              <a:t>k</a:t>
            </a:r>
            <a:r>
              <a:rPr dirty="0" sz="2200" spc="-5">
                <a:latin typeface="Segoe UI"/>
                <a:cs typeface="Segoe UI"/>
              </a:rPr>
              <a:t>ê</a:t>
            </a:r>
            <a:r>
              <a:rPr dirty="0" sz="2200">
                <a:latin typeface="Segoe UI"/>
                <a:cs typeface="Segoe UI"/>
              </a:rPr>
              <a:t>	</a:t>
            </a:r>
            <a:r>
              <a:rPr dirty="0" sz="2200" spc="-5">
                <a:latin typeface="Segoe UI"/>
                <a:cs typeface="Segoe UI"/>
              </a:rPr>
              <a:t>thông</a:t>
            </a:r>
            <a:r>
              <a:rPr dirty="0" sz="2200">
                <a:latin typeface="Segoe UI"/>
                <a:cs typeface="Segoe UI"/>
              </a:rPr>
              <a:t>	</a:t>
            </a:r>
            <a:r>
              <a:rPr dirty="0" sz="2200" spc="-5">
                <a:latin typeface="Segoe UI"/>
                <a:cs typeface="Segoe UI"/>
              </a:rPr>
              <a:t>tin</a:t>
            </a:r>
            <a:r>
              <a:rPr dirty="0" sz="2200">
                <a:latin typeface="Segoe UI"/>
                <a:cs typeface="Segoe UI"/>
              </a:rPr>
              <a:t>	</a:t>
            </a:r>
            <a:r>
              <a:rPr dirty="0" sz="2200" spc="-5">
                <a:latin typeface="Segoe UI"/>
                <a:cs typeface="Segoe UI"/>
              </a:rPr>
              <a:t>tr</a:t>
            </a:r>
            <a:r>
              <a:rPr dirty="0" sz="2200">
                <a:latin typeface="Segoe UI"/>
                <a:cs typeface="Segoe UI"/>
              </a:rPr>
              <a:t>u</a:t>
            </a:r>
            <a:r>
              <a:rPr dirty="0" sz="2200" spc="-5">
                <a:latin typeface="Segoe UI"/>
                <a:cs typeface="Segoe UI"/>
              </a:rPr>
              <a:t>y</a:t>
            </a:r>
            <a:r>
              <a:rPr dirty="0" sz="2200">
                <a:latin typeface="Segoe UI"/>
                <a:cs typeface="Segoe UI"/>
              </a:rPr>
              <a:t>	</a:t>
            </a:r>
            <a:r>
              <a:rPr dirty="0" sz="2200" spc="-5">
                <a:latin typeface="Segoe UI"/>
                <a:cs typeface="Segoe UI"/>
              </a:rPr>
              <a:t>cậ</a:t>
            </a:r>
            <a:r>
              <a:rPr dirty="0" sz="2200">
                <a:latin typeface="Segoe UI"/>
                <a:cs typeface="Segoe UI"/>
              </a:rPr>
              <a:t>p</a:t>
            </a:r>
            <a:r>
              <a:rPr dirty="0" sz="2200" spc="-5">
                <a:latin typeface="Segoe UI"/>
                <a:cs typeface="Segoe UI"/>
              </a:rPr>
              <a:t>,</a:t>
            </a:r>
            <a:r>
              <a:rPr dirty="0" sz="2200">
                <a:latin typeface="Segoe UI"/>
                <a:cs typeface="Segoe UI"/>
              </a:rPr>
              <a:t>	</a:t>
            </a:r>
            <a:r>
              <a:rPr dirty="0" sz="2200" spc="-5">
                <a:latin typeface="Segoe UI"/>
                <a:cs typeface="Segoe UI"/>
              </a:rPr>
              <a:t>đoạn</a:t>
            </a:r>
            <a:r>
              <a:rPr dirty="0" sz="2200">
                <a:latin typeface="Segoe UI"/>
                <a:cs typeface="Segoe UI"/>
              </a:rPr>
              <a:t>	</a:t>
            </a:r>
            <a:r>
              <a:rPr dirty="0" sz="2200" spc="-5">
                <a:latin typeface="Segoe UI"/>
                <a:cs typeface="Segoe UI"/>
              </a:rPr>
              <a:t>c</a:t>
            </a:r>
            <a:r>
              <a:rPr dirty="0" sz="2200" spc="-15">
                <a:latin typeface="Segoe UI"/>
                <a:cs typeface="Segoe UI"/>
              </a:rPr>
              <a:t>o</a:t>
            </a:r>
            <a:r>
              <a:rPr dirty="0" sz="2200" spc="-5">
                <a:latin typeface="Segoe UI"/>
                <a:cs typeface="Segoe UI"/>
              </a:rPr>
              <a:t>de</a:t>
            </a:r>
            <a:endParaRPr sz="2200">
              <a:latin typeface="Segoe UI"/>
              <a:cs typeface="Segoe UI"/>
            </a:endParaRPr>
          </a:p>
          <a:p>
            <a:pPr algn="r" marR="40640">
              <a:lnSpc>
                <a:spcPct val="100000"/>
              </a:lnSpc>
            </a:pPr>
            <a:r>
              <a:rPr dirty="0" sz="2200" spc="-10">
                <a:latin typeface="Segoe UI"/>
                <a:cs typeface="Segoe UI"/>
              </a:rPr>
              <a:t>javascript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vừa sao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chép</a:t>
            </a:r>
            <a:r>
              <a:rPr dirty="0" sz="2200" spc="-5">
                <a:latin typeface="Segoe UI"/>
                <a:cs typeface="Segoe UI"/>
              </a:rPr>
              <a:t> phải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được</a:t>
            </a:r>
            <a:r>
              <a:rPr dirty="0" sz="2200" spc="-1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nhúng</a:t>
            </a:r>
            <a:r>
              <a:rPr dirty="0" sz="2200" spc="15">
                <a:latin typeface="Segoe UI"/>
                <a:cs typeface="Segoe UI"/>
              </a:rPr>
              <a:t> </a:t>
            </a:r>
            <a:r>
              <a:rPr dirty="0" sz="2200" spc="-15">
                <a:latin typeface="Segoe UI"/>
                <a:cs typeface="Segoe UI"/>
              </a:rPr>
              <a:t>vào</a:t>
            </a:r>
            <a:r>
              <a:rPr dirty="0" sz="2200" spc="-5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website</a:t>
            </a:r>
            <a:r>
              <a:rPr dirty="0" sz="2200" spc="2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của </a:t>
            </a:r>
            <a:r>
              <a:rPr dirty="0" sz="2200">
                <a:latin typeface="Segoe UI"/>
                <a:cs typeface="Segoe UI"/>
              </a:rPr>
              <a:t>bạn.</a:t>
            </a:r>
            <a:endParaRPr sz="22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530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200" spc="-40">
                <a:latin typeface="Segoe UI"/>
                <a:cs typeface="Segoe UI"/>
              </a:rPr>
              <a:t>Trang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thường</a:t>
            </a:r>
            <a:r>
              <a:rPr dirty="0" sz="2200" spc="2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dùng</a:t>
            </a:r>
            <a:r>
              <a:rPr dirty="0" sz="2200" spc="2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để</a:t>
            </a:r>
            <a:r>
              <a:rPr dirty="0" sz="2200">
                <a:latin typeface="Segoe UI"/>
                <a:cs typeface="Segoe UI"/>
              </a:rPr>
              <a:t> nhúng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code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GA là</a:t>
            </a:r>
            <a:r>
              <a:rPr dirty="0" sz="2200" spc="2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trang</a:t>
            </a:r>
            <a:r>
              <a:rPr dirty="0" sz="2200" spc="15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layout.</a:t>
            </a:r>
            <a:endParaRPr sz="22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Wingdings"/>
              <a:buChar char=""/>
            </a:pPr>
            <a:endParaRPr sz="21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"/>
              <a:tabLst>
                <a:tab pos="355600" algn="l"/>
              </a:tabLst>
            </a:pPr>
            <a:r>
              <a:rPr dirty="0" sz="2200" spc="-5">
                <a:latin typeface="Segoe UI"/>
                <a:cs typeface="Segoe UI"/>
              </a:rPr>
              <a:t>B1: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Đăng</a:t>
            </a:r>
            <a:r>
              <a:rPr dirty="0" sz="2200" spc="1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nhập</a:t>
            </a:r>
            <a:r>
              <a:rPr dirty="0" sz="2200" spc="20">
                <a:latin typeface="Segoe UI"/>
                <a:cs typeface="Segoe UI"/>
              </a:rPr>
              <a:t> </a:t>
            </a:r>
            <a:r>
              <a:rPr dirty="0" sz="2200" spc="-15">
                <a:latin typeface="Segoe UI"/>
                <a:cs typeface="Segoe UI"/>
              </a:rPr>
              <a:t>vào</a:t>
            </a:r>
            <a:r>
              <a:rPr dirty="0" sz="2200" spc="-5">
                <a:latin typeface="Segoe UI"/>
                <a:cs typeface="Segoe UI"/>
              </a:rPr>
              <a:t> hosting</a:t>
            </a:r>
            <a:r>
              <a:rPr dirty="0" sz="2200" spc="3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rồi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15">
                <a:latin typeface="Segoe UI"/>
                <a:cs typeface="Segoe UI"/>
              </a:rPr>
              <a:t>vào</a:t>
            </a:r>
            <a:r>
              <a:rPr dirty="0" sz="2200" spc="-10">
                <a:latin typeface="Segoe UI"/>
                <a:cs typeface="Segoe UI"/>
              </a:rPr>
              <a:t> File</a:t>
            </a:r>
            <a:r>
              <a:rPr dirty="0" sz="2200" spc="3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Manager</a:t>
            </a:r>
            <a:r>
              <a:rPr dirty="0" sz="2200" spc="35">
                <a:latin typeface="Segoe UI"/>
                <a:cs typeface="Segoe UI"/>
              </a:rPr>
              <a:t> </a:t>
            </a:r>
            <a:r>
              <a:rPr dirty="0" sz="2200" spc="-5">
                <a:latin typeface="Wingdings"/>
                <a:cs typeface="Wingdings"/>
              </a:rPr>
              <a:t></a:t>
            </a:r>
            <a:r>
              <a:rPr dirty="0" sz="2200" spc="60">
                <a:latin typeface="Times New Roman"/>
                <a:cs typeface="Times New Roman"/>
              </a:rPr>
              <a:t> </a:t>
            </a:r>
            <a:r>
              <a:rPr dirty="0" sz="2200" spc="-10">
                <a:latin typeface="Segoe UI"/>
                <a:cs typeface="Segoe UI"/>
              </a:rPr>
              <a:t>htdocs</a:t>
            </a:r>
            <a:endParaRPr sz="22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54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200" spc="-5">
                <a:latin typeface="Segoe UI"/>
                <a:cs typeface="Segoe UI"/>
              </a:rPr>
              <a:t>B2: </a:t>
            </a:r>
            <a:r>
              <a:rPr dirty="0" sz="2200" spc="-55">
                <a:latin typeface="Segoe UI"/>
                <a:cs typeface="Segoe UI"/>
              </a:rPr>
              <a:t>Vào</a:t>
            </a:r>
            <a:r>
              <a:rPr dirty="0" sz="2200" spc="-1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Edit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file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10" b="1">
                <a:latin typeface="Segoe UI"/>
                <a:cs typeface="Segoe UI"/>
              </a:rPr>
              <a:t>index.php</a:t>
            </a:r>
            <a:endParaRPr sz="2200">
              <a:latin typeface="Segoe UI"/>
              <a:cs typeface="Segoe U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80973" y="3270250"/>
            <a:ext cx="7860030" cy="3138805"/>
            <a:chOff x="680973" y="3270250"/>
            <a:chExt cx="7860030" cy="313880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323" y="3276600"/>
              <a:ext cx="7838601" cy="305832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84148" y="3273425"/>
              <a:ext cx="7853680" cy="3132455"/>
            </a:xfrm>
            <a:custGeom>
              <a:avLst/>
              <a:gdLst/>
              <a:ahLst/>
              <a:cxnLst/>
              <a:rect l="l" t="t" r="r" b="b"/>
              <a:pathLst>
                <a:path w="7853680" h="3132454">
                  <a:moveTo>
                    <a:pt x="0" y="3132074"/>
                  </a:moveTo>
                  <a:lnTo>
                    <a:pt x="7853426" y="3132074"/>
                  </a:lnTo>
                  <a:lnTo>
                    <a:pt x="7853426" y="0"/>
                  </a:lnTo>
                  <a:lnTo>
                    <a:pt x="0" y="0"/>
                  </a:lnTo>
                  <a:lnTo>
                    <a:pt x="0" y="3132074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5312" y="236220"/>
            <a:ext cx="6691122" cy="67741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767205">
              <a:lnSpc>
                <a:spcPct val="100000"/>
              </a:lnSpc>
              <a:spcBef>
                <a:spcPts val="100"/>
              </a:spcBef>
            </a:pPr>
            <a:r>
              <a:rPr dirty="0" sz="2400" spc="-5"/>
              <a:t>CHÈN</a:t>
            </a:r>
            <a:r>
              <a:rPr dirty="0" sz="2400" spc="-15"/>
              <a:t> </a:t>
            </a:r>
            <a:r>
              <a:rPr dirty="0" sz="2400" spc="-5"/>
              <a:t>MÃ</a:t>
            </a:r>
            <a:r>
              <a:rPr dirty="0" sz="2400" spc="-10"/>
              <a:t> </a:t>
            </a:r>
            <a:r>
              <a:rPr dirty="0" sz="2400"/>
              <a:t>GOOGLE</a:t>
            </a:r>
            <a:r>
              <a:rPr dirty="0" sz="2400" spc="10"/>
              <a:t> </a:t>
            </a:r>
            <a:r>
              <a:rPr dirty="0" sz="2400" spc="-20"/>
              <a:t>ANALYTICS</a:t>
            </a:r>
            <a:r>
              <a:rPr dirty="0" sz="2400" spc="5"/>
              <a:t> </a:t>
            </a:r>
            <a:r>
              <a:rPr dirty="0" sz="2400" spc="-45"/>
              <a:t>VÀO</a:t>
            </a:r>
            <a:r>
              <a:rPr dirty="0" sz="2400" spc="-5"/>
              <a:t> </a:t>
            </a:r>
            <a:r>
              <a:rPr dirty="0" sz="2400"/>
              <a:t>TRANG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539292" y="1246073"/>
            <a:ext cx="7874634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200" spc="-5">
                <a:latin typeface="Segoe UI"/>
                <a:cs typeface="Segoe UI"/>
              </a:rPr>
              <a:t>B3: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20">
                <a:latin typeface="Segoe UI"/>
                <a:cs typeface="Segoe UI"/>
              </a:rPr>
              <a:t>Paste</a:t>
            </a:r>
            <a:r>
              <a:rPr dirty="0" sz="2200" spc="3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code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vừa</a:t>
            </a:r>
            <a:r>
              <a:rPr dirty="0" sz="2200" spc="-2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copy </a:t>
            </a:r>
            <a:r>
              <a:rPr dirty="0" sz="2200" spc="-15">
                <a:latin typeface="Segoe UI"/>
                <a:cs typeface="Segoe UI"/>
              </a:rPr>
              <a:t>vào</a:t>
            </a:r>
            <a:r>
              <a:rPr dirty="0" sz="2200" spc="-5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trong</a:t>
            </a:r>
            <a:r>
              <a:rPr dirty="0" sz="2200" spc="-5">
                <a:latin typeface="Segoe UI"/>
                <a:cs typeface="Segoe UI"/>
              </a:rPr>
              <a:t> </a:t>
            </a:r>
            <a:r>
              <a:rPr dirty="0" sz="2200" spc="-10" b="1">
                <a:latin typeface="Segoe UI"/>
                <a:cs typeface="Segoe UI"/>
              </a:rPr>
              <a:t>tag</a:t>
            </a:r>
            <a:r>
              <a:rPr dirty="0" sz="2200" spc="30" b="1">
                <a:latin typeface="Segoe UI"/>
                <a:cs typeface="Segoe UI"/>
              </a:rPr>
              <a:t> </a:t>
            </a:r>
            <a:r>
              <a:rPr dirty="0" sz="2200" spc="-10" b="1">
                <a:latin typeface="Segoe UI"/>
                <a:cs typeface="Segoe UI"/>
              </a:rPr>
              <a:t>head</a:t>
            </a:r>
            <a:r>
              <a:rPr dirty="0" sz="2200" spc="-10">
                <a:latin typeface="Segoe UI"/>
                <a:cs typeface="Segoe UI"/>
              </a:rPr>
              <a:t>.</a:t>
            </a:r>
            <a:r>
              <a:rPr dirty="0" sz="2200" spc="1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Xong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lưu</a:t>
            </a:r>
            <a:r>
              <a:rPr dirty="0" sz="2200" spc="1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file</a:t>
            </a:r>
            <a:r>
              <a:rPr dirty="0" sz="2200" spc="15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lại</a:t>
            </a:r>
            <a:endParaRPr sz="2200">
              <a:latin typeface="Segoe UI"/>
              <a:cs typeface="Segoe U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93750" y="2051050"/>
            <a:ext cx="7899400" cy="3319779"/>
            <a:chOff x="793750" y="2051050"/>
            <a:chExt cx="7899400" cy="3319779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864" y="2118360"/>
              <a:ext cx="7743305" cy="319277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96925" y="2054225"/>
              <a:ext cx="7893050" cy="3313429"/>
            </a:xfrm>
            <a:custGeom>
              <a:avLst/>
              <a:gdLst/>
              <a:ahLst/>
              <a:cxnLst/>
              <a:rect l="l" t="t" r="r" b="b"/>
              <a:pathLst>
                <a:path w="7893050" h="3313429">
                  <a:moveTo>
                    <a:pt x="0" y="3313429"/>
                  </a:moveTo>
                  <a:lnTo>
                    <a:pt x="7893050" y="3313429"/>
                  </a:lnTo>
                  <a:lnTo>
                    <a:pt x="7893050" y="0"/>
                  </a:lnTo>
                  <a:lnTo>
                    <a:pt x="0" y="0"/>
                  </a:lnTo>
                  <a:lnTo>
                    <a:pt x="0" y="3313429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9300" y="236220"/>
            <a:ext cx="6787133" cy="67741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671320">
              <a:lnSpc>
                <a:spcPct val="100000"/>
              </a:lnSpc>
              <a:spcBef>
                <a:spcPts val="100"/>
              </a:spcBef>
            </a:pPr>
            <a:r>
              <a:rPr dirty="0" sz="2400"/>
              <a:t>KIỂM</a:t>
            </a:r>
            <a:r>
              <a:rPr dirty="0" sz="2400" spc="-10"/>
              <a:t> </a:t>
            </a:r>
            <a:r>
              <a:rPr dirty="0" sz="2400"/>
              <a:t>TRA</a:t>
            </a:r>
            <a:r>
              <a:rPr dirty="0" sz="2400" spc="-10"/>
              <a:t> </a:t>
            </a:r>
            <a:r>
              <a:rPr dirty="0" sz="2400"/>
              <a:t>GOOGLE</a:t>
            </a:r>
            <a:r>
              <a:rPr dirty="0" sz="2400" spc="-5"/>
              <a:t> </a:t>
            </a:r>
            <a:r>
              <a:rPr dirty="0" sz="2400" spc="-20"/>
              <a:t>ANALYTICS</a:t>
            </a:r>
            <a:r>
              <a:rPr dirty="0" sz="2400" spc="5"/>
              <a:t> </a:t>
            </a:r>
            <a:r>
              <a:rPr dirty="0" sz="2400" spc="-5"/>
              <a:t>HOẠT ĐỘNG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86892" y="1017778"/>
            <a:ext cx="8068309" cy="1665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0">
                <a:latin typeface="Segoe UI"/>
                <a:cs typeface="Segoe UI"/>
              </a:rPr>
              <a:t>Sau</a:t>
            </a:r>
            <a:r>
              <a:rPr dirty="0" sz="2200" spc="25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khi</a:t>
            </a:r>
            <a:r>
              <a:rPr dirty="0" sz="2200" spc="-5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nhúng</a:t>
            </a:r>
            <a:r>
              <a:rPr dirty="0" sz="2200" spc="2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xong,</a:t>
            </a:r>
            <a:r>
              <a:rPr dirty="0" sz="2200" spc="1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cần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kiểm</a:t>
            </a:r>
            <a:r>
              <a:rPr dirty="0" sz="2200" spc="1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tra code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GA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có </a:t>
            </a:r>
            <a:r>
              <a:rPr dirty="0" sz="2200" spc="-5">
                <a:latin typeface="Segoe UI"/>
                <a:cs typeface="Segoe UI"/>
              </a:rPr>
              <a:t>chạy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không.</a:t>
            </a:r>
            <a:endParaRPr sz="22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182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200" spc="-5">
                <a:latin typeface="Segoe UI"/>
                <a:cs typeface="Segoe UI"/>
              </a:rPr>
              <a:t>B1: </a:t>
            </a:r>
            <a:r>
              <a:rPr dirty="0" sz="2200" spc="-55">
                <a:latin typeface="Segoe UI"/>
                <a:cs typeface="Segoe UI"/>
              </a:rPr>
              <a:t>Vào</a:t>
            </a:r>
            <a:r>
              <a:rPr dirty="0" sz="2200" spc="-10">
                <a:latin typeface="Segoe UI"/>
                <a:cs typeface="Segoe UI"/>
              </a:rPr>
              <a:t> xem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trang</a:t>
            </a:r>
            <a:r>
              <a:rPr dirty="0" sz="2200" spc="25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chủ</a:t>
            </a:r>
            <a:r>
              <a:rPr dirty="0" sz="2200" spc="-15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website</a:t>
            </a:r>
            <a:r>
              <a:rPr dirty="0" sz="2200" spc="15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của</a:t>
            </a:r>
            <a:r>
              <a:rPr dirty="0" sz="2200" spc="-5">
                <a:latin typeface="Segoe UI"/>
                <a:cs typeface="Segoe UI"/>
              </a:rPr>
              <a:t> bạn.</a:t>
            </a:r>
            <a:endParaRPr sz="22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51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200" spc="-5">
                <a:latin typeface="Segoe UI"/>
                <a:cs typeface="Segoe UI"/>
              </a:rPr>
              <a:t>B2:</a:t>
            </a:r>
            <a:r>
              <a:rPr dirty="0" sz="2200" spc="355">
                <a:latin typeface="Segoe UI"/>
                <a:cs typeface="Segoe UI"/>
              </a:rPr>
              <a:t> </a:t>
            </a:r>
            <a:r>
              <a:rPr dirty="0" sz="2200" spc="-50">
                <a:latin typeface="Segoe UI"/>
                <a:cs typeface="Segoe UI"/>
              </a:rPr>
              <a:t>Trong</a:t>
            </a:r>
            <a:r>
              <a:rPr dirty="0" sz="2200" spc="360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màn</a:t>
            </a:r>
            <a:r>
              <a:rPr dirty="0" sz="2200" spc="36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hình</a:t>
            </a:r>
            <a:r>
              <a:rPr dirty="0" sz="2200" spc="365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GA:</a:t>
            </a:r>
            <a:r>
              <a:rPr dirty="0" sz="2200" spc="36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Nhắp</a:t>
            </a:r>
            <a:r>
              <a:rPr dirty="0" sz="2200" spc="360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Quản</a:t>
            </a:r>
            <a:r>
              <a:rPr dirty="0" sz="2200" spc="36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trị</a:t>
            </a:r>
            <a:r>
              <a:rPr dirty="0" sz="2200" spc="350">
                <a:latin typeface="Segoe UI"/>
                <a:cs typeface="Segoe UI"/>
              </a:rPr>
              <a:t> </a:t>
            </a:r>
            <a:r>
              <a:rPr dirty="0" sz="2200" spc="-5">
                <a:latin typeface="Wingdings"/>
                <a:cs typeface="Wingdings"/>
              </a:rPr>
              <a:t></a:t>
            </a:r>
            <a:r>
              <a:rPr dirty="0" sz="2200" spc="425">
                <a:latin typeface="Times New Roman"/>
                <a:cs typeface="Times New Roman"/>
              </a:rPr>
              <a:t> </a:t>
            </a:r>
            <a:r>
              <a:rPr dirty="0" sz="2200" spc="-5">
                <a:latin typeface="Segoe UI"/>
                <a:cs typeface="Segoe UI"/>
              </a:rPr>
              <a:t>Báo</a:t>
            </a:r>
            <a:r>
              <a:rPr dirty="0" sz="2200" spc="37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cáo</a:t>
            </a:r>
            <a:r>
              <a:rPr dirty="0" sz="2200" spc="355">
                <a:latin typeface="Segoe UI"/>
                <a:cs typeface="Segoe UI"/>
              </a:rPr>
              <a:t> </a:t>
            </a:r>
            <a:r>
              <a:rPr dirty="0" sz="2200" spc="-5">
                <a:latin typeface="Wingdings"/>
                <a:cs typeface="Wingdings"/>
              </a:rPr>
              <a:t></a:t>
            </a:r>
            <a:r>
              <a:rPr dirty="0" sz="2200" spc="409">
                <a:latin typeface="Times New Roman"/>
                <a:cs typeface="Times New Roman"/>
              </a:rPr>
              <a:t> </a:t>
            </a:r>
            <a:r>
              <a:rPr dirty="0" sz="2200">
                <a:latin typeface="Segoe UI"/>
                <a:cs typeface="Segoe UI"/>
              </a:rPr>
              <a:t>Thời</a:t>
            </a:r>
            <a:endParaRPr sz="2200">
              <a:latin typeface="Segoe UI"/>
              <a:cs typeface="Segoe UI"/>
            </a:endParaRPr>
          </a:p>
          <a:p>
            <a:pPr marL="355600">
              <a:lnSpc>
                <a:spcPct val="100000"/>
              </a:lnSpc>
              <a:spcBef>
                <a:spcPts val="15"/>
              </a:spcBef>
            </a:pPr>
            <a:r>
              <a:rPr dirty="0" sz="2200" spc="-5">
                <a:latin typeface="Segoe UI"/>
                <a:cs typeface="Segoe UI"/>
              </a:rPr>
              <a:t>gian</a:t>
            </a:r>
            <a:r>
              <a:rPr dirty="0" sz="2200" spc="20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thực.</a:t>
            </a:r>
            <a:r>
              <a:rPr dirty="0" sz="2200" spc="-1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Nếu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thấy</a:t>
            </a:r>
            <a:r>
              <a:rPr dirty="0" sz="2200" spc="15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có</a:t>
            </a:r>
            <a:r>
              <a:rPr dirty="0" sz="2200" spc="-5">
                <a:latin typeface="Segoe UI"/>
                <a:cs typeface="Segoe UI"/>
              </a:rPr>
              <a:t> nhảy</a:t>
            </a:r>
            <a:r>
              <a:rPr dirty="0" sz="2200" spc="15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lên</a:t>
            </a:r>
            <a:r>
              <a:rPr dirty="0" sz="2200" spc="1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số</a:t>
            </a:r>
            <a:r>
              <a:rPr dirty="0" sz="2200" spc="-1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1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là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GA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đã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hoạt</a:t>
            </a:r>
            <a:r>
              <a:rPr dirty="0" sz="2200" spc="2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động</a:t>
            </a:r>
            <a:endParaRPr sz="2200">
              <a:latin typeface="Segoe UI"/>
              <a:cs typeface="Segoe U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28573" y="2813050"/>
            <a:ext cx="8087359" cy="3594100"/>
            <a:chOff x="528573" y="2813050"/>
            <a:chExt cx="8087359" cy="35941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4923" y="2861287"/>
              <a:ext cx="8053745" cy="35255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31748" y="2816225"/>
              <a:ext cx="8081009" cy="3587750"/>
            </a:xfrm>
            <a:custGeom>
              <a:avLst/>
              <a:gdLst/>
              <a:ahLst/>
              <a:cxnLst/>
              <a:rect l="l" t="t" r="r" b="b"/>
              <a:pathLst>
                <a:path w="8081009" h="3587750">
                  <a:moveTo>
                    <a:pt x="0" y="3587750"/>
                  </a:moveTo>
                  <a:lnTo>
                    <a:pt x="8080502" y="3587750"/>
                  </a:lnTo>
                  <a:lnTo>
                    <a:pt x="8080502" y="0"/>
                  </a:lnTo>
                  <a:lnTo>
                    <a:pt x="0" y="0"/>
                  </a:lnTo>
                  <a:lnTo>
                    <a:pt x="0" y="358775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9364" y="236220"/>
            <a:ext cx="7037070" cy="67741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421130">
              <a:lnSpc>
                <a:spcPct val="100000"/>
              </a:lnSpc>
              <a:spcBef>
                <a:spcPts val="100"/>
              </a:spcBef>
            </a:pPr>
            <a:r>
              <a:rPr dirty="0" sz="2400" spc="-5"/>
              <a:t>XEM</a:t>
            </a:r>
            <a:r>
              <a:rPr dirty="0" sz="2400" spc="-20"/>
              <a:t> </a:t>
            </a:r>
            <a:r>
              <a:rPr dirty="0" sz="2400" spc="-5"/>
              <a:t>CÁC </a:t>
            </a:r>
            <a:r>
              <a:rPr dirty="0" sz="2400"/>
              <a:t>TRANG</a:t>
            </a:r>
            <a:r>
              <a:rPr dirty="0" sz="2400" spc="-5"/>
              <a:t> </a:t>
            </a:r>
            <a:r>
              <a:rPr dirty="0" sz="2400"/>
              <a:t>WEB</a:t>
            </a:r>
            <a:r>
              <a:rPr dirty="0" sz="2400" spc="-10"/>
              <a:t> </a:t>
            </a:r>
            <a:r>
              <a:rPr dirty="0" sz="2400" spc="-5"/>
              <a:t>ĐỂ</a:t>
            </a:r>
            <a:r>
              <a:rPr dirty="0" sz="2400" spc="-20"/>
              <a:t> </a:t>
            </a:r>
            <a:r>
              <a:rPr dirty="0" sz="2400"/>
              <a:t>GOOGLE</a:t>
            </a:r>
            <a:r>
              <a:rPr dirty="0" sz="2400" spc="5"/>
              <a:t> </a:t>
            </a:r>
            <a:r>
              <a:rPr dirty="0" sz="2400"/>
              <a:t>GHI </a:t>
            </a:r>
            <a:r>
              <a:rPr dirty="0" sz="2400" spc="-5"/>
              <a:t>NHẬN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15239" y="1093978"/>
            <a:ext cx="8068945" cy="17691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55600" marR="5080" indent="-343535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356235" algn="l"/>
              </a:tabLst>
            </a:pPr>
            <a:r>
              <a:rPr dirty="0" sz="2200" spc="-10">
                <a:latin typeface="Segoe UI"/>
                <a:cs typeface="Segoe UI"/>
              </a:rPr>
              <a:t>Khi </a:t>
            </a:r>
            <a:r>
              <a:rPr dirty="0" sz="2200" spc="-5">
                <a:latin typeface="Segoe UI"/>
                <a:cs typeface="Segoe UI"/>
              </a:rPr>
              <a:t>code GA đã </a:t>
            </a:r>
            <a:r>
              <a:rPr dirty="0" sz="2200">
                <a:latin typeface="Segoe UI"/>
                <a:cs typeface="Segoe UI"/>
              </a:rPr>
              <a:t>hoạt động. </a:t>
            </a:r>
            <a:r>
              <a:rPr dirty="0" sz="2200" spc="-5">
                <a:latin typeface="Segoe UI"/>
                <a:cs typeface="Segoe UI"/>
              </a:rPr>
              <a:t>Mỗi </a:t>
            </a:r>
            <a:r>
              <a:rPr dirty="0" sz="2200">
                <a:latin typeface="Segoe UI"/>
                <a:cs typeface="Segoe UI"/>
              </a:rPr>
              <a:t>khi có </a:t>
            </a:r>
            <a:r>
              <a:rPr dirty="0" sz="2200" spc="-5">
                <a:latin typeface="Segoe UI"/>
                <a:cs typeface="Segoe UI"/>
              </a:rPr>
              <a:t>người xem 1 </a:t>
            </a:r>
            <a:r>
              <a:rPr dirty="0" sz="2200">
                <a:latin typeface="Segoe UI"/>
                <a:cs typeface="Segoe UI"/>
              </a:rPr>
              <a:t>trang </a:t>
            </a:r>
            <a:r>
              <a:rPr dirty="0" sz="2200" spc="-5">
                <a:latin typeface="Segoe UI"/>
                <a:cs typeface="Segoe UI"/>
              </a:rPr>
              <a:t>web, </a:t>
            </a:r>
            <a:r>
              <a:rPr dirty="0" sz="2200" spc="-59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đoạn code javascript của </a:t>
            </a:r>
            <a:r>
              <a:rPr dirty="0" sz="2200" spc="5">
                <a:latin typeface="Segoe UI"/>
                <a:cs typeface="Segoe UI"/>
              </a:rPr>
              <a:t>GA </a:t>
            </a:r>
            <a:r>
              <a:rPr dirty="0" sz="2200">
                <a:latin typeface="Segoe UI"/>
                <a:cs typeface="Segoe UI"/>
              </a:rPr>
              <a:t>đã </a:t>
            </a:r>
            <a:r>
              <a:rPr dirty="0" sz="2200" spc="-5">
                <a:latin typeface="Segoe UI"/>
                <a:cs typeface="Segoe UI"/>
              </a:rPr>
              <a:t>nhúng </a:t>
            </a:r>
            <a:r>
              <a:rPr dirty="0" sz="2200" spc="-10">
                <a:latin typeface="Segoe UI"/>
                <a:cs typeface="Segoe UI"/>
              </a:rPr>
              <a:t>trong </a:t>
            </a:r>
            <a:r>
              <a:rPr dirty="0" sz="2200">
                <a:latin typeface="Segoe UI"/>
                <a:cs typeface="Segoe UI"/>
              </a:rPr>
              <a:t>trang </a:t>
            </a:r>
            <a:r>
              <a:rPr dirty="0" sz="2200" spc="-5">
                <a:latin typeface="Segoe UI"/>
                <a:cs typeface="Segoe UI"/>
              </a:rPr>
              <a:t>sẽ gửi 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thông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tin</a:t>
            </a:r>
            <a:r>
              <a:rPr dirty="0" sz="2200" spc="20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lên</a:t>
            </a:r>
            <a:r>
              <a:rPr dirty="0" sz="2200" spc="15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để </a:t>
            </a:r>
            <a:r>
              <a:rPr dirty="0" sz="2200" spc="-10">
                <a:latin typeface="Segoe UI"/>
                <a:cs typeface="Segoe UI"/>
              </a:rPr>
              <a:t>Google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ghi</a:t>
            </a:r>
            <a:r>
              <a:rPr dirty="0" sz="2200" spc="20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nhận.</a:t>
            </a:r>
            <a:endParaRPr sz="2200">
              <a:latin typeface="Segoe UI"/>
              <a:cs typeface="Segoe UI"/>
            </a:endParaRPr>
          </a:p>
          <a:p>
            <a:pPr algn="just" marL="355600" indent="-343535">
              <a:lnSpc>
                <a:spcPct val="100000"/>
              </a:lnSpc>
              <a:spcBef>
                <a:spcPts val="530"/>
              </a:spcBef>
              <a:buFont typeface="Wingdings"/>
              <a:buChar char=""/>
              <a:tabLst>
                <a:tab pos="356235" algn="l"/>
              </a:tabLst>
            </a:pPr>
            <a:r>
              <a:rPr dirty="0" sz="2200" spc="-5">
                <a:latin typeface="Segoe UI"/>
                <a:cs typeface="Segoe UI"/>
              </a:rPr>
              <a:t>Hãy</a:t>
            </a:r>
            <a:r>
              <a:rPr dirty="0" sz="2200" spc="35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xem</a:t>
            </a:r>
            <a:r>
              <a:rPr dirty="0" sz="2200" spc="45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website</a:t>
            </a:r>
            <a:r>
              <a:rPr dirty="0" sz="2200" spc="45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của</a:t>
            </a:r>
            <a:r>
              <a:rPr dirty="0" sz="2200" spc="3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mình</a:t>
            </a:r>
            <a:r>
              <a:rPr dirty="0" sz="2200" spc="4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nhiều</a:t>
            </a:r>
            <a:r>
              <a:rPr dirty="0" sz="2200" spc="6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lần,</a:t>
            </a:r>
            <a:r>
              <a:rPr dirty="0" sz="2200" spc="45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mỗi</a:t>
            </a:r>
            <a:r>
              <a:rPr dirty="0" sz="2200" spc="3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lần</a:t>
            </a:r>
            <a:r>
              <a:rPr dirty="0" sz="2200" spc="40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nhắp</a:t>
            </a:r>
            <a:r>
              <a:rPr dirty="0" sz="2200" spc="35">
                <a:latin typeface="Segoe UI"/>
                <a:cs typeface="Segoe UI"/>
              </a:rPr>
              <a:t> </a:t>
            </a:r>
            <a:r>
              <a:rPr dirty="0" sz="2200" spc="-15">
                <a:latin typeface="Segoe UI"/>
                <a:cs typeface="Segoe UI"/>
              </a:rPr>
              <a:t>vài</a:t>
            </a:r>
            <a:r>
              <a:rPr dirty="0" sz="2200" spc="3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tin,</a:t>
            </a:r>
            <a:r>
              <a:rPr dirty="0" sz="2200" spc="4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loại</a:t>
            </a:r>
            <a:endParaRPr sz="2200">
              <a:latin typeface="Segoe UI"/>
              <a:cs typeface="Segoe UI"/>
            </a:endParaRPr>
          </a:p>
          <a:p>
            <a:pPr algn="just" marL="355600">
              <a:lnSpc>
                <a:spcPct val="100000"/>
              </a:lnSpc>
            </a:pPr>
            <a:r>
              <a:rPr dirty="0" sz="2200" spc="-5">
                <a:latin typeface="Segoe UI"/>
                <a:cs typeface="Segoe UI"/>
              </a:rPr>
              <a:t>tin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tuỳ</a:t>
            </a:r>
            <a:r>
              <a:rPr dirty="0" sz="2200" spc="1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ý</a:t>
            </a:r>
            <a:r>
              <a:rPr dirty="0" sz="2200" spc="-1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để </a:t>
            </a:r>
            <a:r>
              <a:rPr dirty="0" sz="2200" spc="-10">
                <a:latin typeface="Segoe UI"/>
                <a:cs typeface="Segoe UI"/>
              </a:rPr>
              <a:t>Google</a:t>
            </a:r>
            <a:r>
              <a:rPr dirty="0" sz="2200" spc="2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ghi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nhận.</a:t>
            </a:r>
            <a:endParaRPr sz="2200">
              <a:latin typeface="Segoe UI"/>
              <a:cs typeface="Segoe U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04875" y="3206114"/>
            <a:ext cx="7639050" cy="3387090"/>
            <a:chOff x="904875" y="3206114"/>
            <a:chExt cx="7639050" cy="338709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3215639"/>
              <a:ext cx="7620000" cy="336804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09637" y="3210877"/>
              <a:ext cx="7629525" cy="3377565"/>
            </a:xfrm>
            <a:custGeom>
              <a:avLst/>
              <a:gdLst/>
              <a:ahLst/>
              <a:cxnLst/>
              <a:rect l="l" t="t" r="r" b="b"/>
              <a:pathLst>
                <a:path w="7629525" h="3377565">
                  <a:moveTo>
                    <a:pt x="0" y="3377565"/>
                  </a:moveTo>
                  <a:lnTo>
                    <a:pt x="7629525" y="3377565"/>
                  </a:lnTo>
                  <a:lnTo>
                    <a:pt x="7629525" y="0"/>
                  </a:lnTo>
                  <a:lnTo>
                    <a:pt x="0" y="0"/>
                  </a:lnTo>
                  <a:lnTo>
                    <a:pt x="0" y="337756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13688" y="1501138"/>
            <a:ext cx="1916669" cy="527144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688835" y="190500"/>
            <a:ext cx="2151380" cy="787400"/>
            <a:chOff x="6688835" y="190500"/>
            <a:chExt cx="2151380" cy="7874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8835" y="190500"/>
              <a:ext cx="1283970" cy="78714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06283" y="190500"/>
              <a:ext cx="1233677" cy="78714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898385" y="283210"/>
            <a:ext cx="17094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MỤC</a:t>
            </a:r>
            <a:r>
              <a:rPr dirty="0" spc="-75"/>
              <a:t> </a:t>
            </a:r>
            <a:r>
              <a:rPr dirty="0" spc="-5"/>
              <a:t>TIÊU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5940" y="1002468"/>
            <a:ext cx="6292850" cy="2518410"/>
          </a:xfrm>
          <a:prstGeom prst="rect">
            <a:avLst/>
          </a:prstGeom>
        </p:spPr>
        <p:txBody>
          <a:bodyPr wrap="square" lIns="0" tIns="10033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90"/>
              </a:spcBef>
              <a:buClr>
                <a:srgbClr val="FF5A33"/>
              </a:buClr>
              <a:buFont typeface="Wingdings"/>
              <a:buChar char=""/>
              <a:tabLst>
                <a:tab pos="355600" algn="l"/>
              </a:tabLst>
            </a:pPr>
            <a:r>
              <a:rPr dirty="0" sz="2800" spc="-5">
                <a:latin typeface="Segoe UI"/>
                <a:cs typeface="Segoe UI"/>
              </a:rPr>
              <a:t>Kết thúc</a:t>
            </a:r>
            <a:r>
              <a:rPr dirty="0" sz="2800">
                <a:latin typeface="Segoe UI"/>
                <a:cs typeface="Segoe UI"/>
              </a:rPr>
              <a:t> </a:t>
            </a:r>
            <a:r>
              <a:rPr dirty="0" sz="2800" spc="-15">
                <a:latin typeface="Segoe UI"/>
                <a:cs typeface="Segoe UI"/>
              </a:rPr>
              <a:t>bài</a:t>
            </a:r>
            <a:r>
              <a:rPr dirty="0" sz="2800" spc="-10">
                <a:latin typeface="Segoe UI"/>
                <a:cs typeface="Segoe UI"/>
              </a:rPr>
              <a:t> </a:t>
            </a:r>
            <a:r>
              <a:rPr dirty="0" sz="2800">
                <a:latin typeface="Segoe UI"/>
                <a:cs typeface="Segoe UI"/>
              </a:rPr>
              <a:t>học</a:t>
            </a:r>
            <a:r>
              <a:rPr dirty="0" sz="2800" spc="-25">
                <a:latin typeface="Segoe UI"/>
                <a:cs typeface="Segoe UI"/>
              </a:rPr>
              <a:t> </a:t>
            </a:r>
            <a:r>
              <a:rPr dirty="0" sz="2800" spc="-5">
                <a:latin typeface="Segoe UI"/>
                <a:cs typeface="Segoe UI"/>
              </a:rPr>
              <a:t>này</a:t>
            </a:r>
            <a:r>
              <a:rPr dirty="0" sz="2800" spc="-10">
                <a:latin typeface="Segoe UI"/>
                <a:cs typeface="Segoe UI"/>
              </a:rPr>
              <a:t> </a:t>
            </a:r>
            <a:r>
              <a:rPr dirty="0" sz="2800" spc="-5">
                <a:latin typeface="Segoe UI"/>
                <a:cs typeface="Segoe UI"/>
              </a:rPr>
              <a:t>bạn</a:t>
            </a:r>
            <a:r>
              <a:rPr dirty="0" sz="2800">
                <a:latin typeface="Segoe UI"/>
                <a:cs typeface="Segoe UI"/>
              </a:rPr>
              <a:t> </a:t>
            </a:r>
            <a:r>
              <a:rPr dirty="0" sz="2800" spc="-5">
                <a:latin typeface="Segoe UI"/>
                <a:cs typeface="Segoe UI"/>
              </a:rPr>
              <a:t>có</a:t>
            </a:r>
            <a:r>
              <a:rPr dirty="0" sz="2800" spc="-15">
                <a:latin typeface="Segoe UI"/>
                <a:cs typeface="Segoe UI"/>
              </a:rPr>
              <a:t> </a:t>
            </a:r>
            <a:r>
              <a:rPr dirty="0" sz="2800" spc="-5">
                <a:latin typeface="Segoe UI"/>
                <a:cs typeface="Segoe UI"/>
              </a:rPr>
              <a:t>khả</a:t>
            </a:r>
            <a:r>
              <a:rPr dirty="0" sz="2800" spc="-15">
                <a:latin typeface="Segoe UI"/>
                <a:cs typeface="Segoe UI"/>
              </a:rPr>
              <a:t> </a:t>
            </a:r>
            <a:r>
              <a:rPr dirty="0" sz="2800" spc="-5">
                <a:latin typeface="Segoe UI"/>
                <a:cs typeface="Segoe UI"/>
              </a:rPr>
              <a:t>năng</a:t>
            </a:r>
            <a:endParaRPr sz="2800">
              <a:latin typeface="Segoe UI"/>
              <a:cs typeface="Segoe UI"/>
            </a:endParaRPr>
          </a:p>
          <a:p>
            <a:pPr lvl="1" marL="756285" marR="545465" indent="-287020">
              <a:lnSpc>
                <a:spcPct val="100000"/>
              </a:lnSpc>
              <a:spcBef>
                <a:spcPts val="595"/>
              </a:spcBef>
              <a:buClr>
                <a:srgbClr val="FF5A33"/>
              </a:buClr>
              <a:buFont typeface="Wingdings"/>
              <a:buChar char=""/>
              <a:tabLst>
                <a:tab pos="840740" algn="l"/>
              </a:tabLst>
            </a:pPr>
            <a:r>
              <a:rPr dirty="0" sz="2400" spc="-5">
                <a:latin typeface="Segoe UI"/>
                <a:cs typeface="Segoe UI"/>
              </a:rPr>
              <a:t>Biết cách</a:t>
            </a:r>
            <a:r>
              <a:rPr dirty="0" sz="2400" spc="1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cài</a:t>
            </a:r>
            <a:r>
              <a:rPr dirty="0" sz="2400" spc="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đặt</a:t>
            </a:r>
            <a:r>
              <a:rPr dirty="0" sz="2400" spc="-5">
                <a:latin typeface="Segoe UI"/>
                <a:cs typeface="Segoe UI"/>
              </a:rPr>
              <a:t> </a:t>
            </a:r>
            <a:r>
              <a:rPr dirty="0" sz="2400" spc="-25">
                <a:latin typeface="Segoe UI"/>
                <a:cs typeface="Segoe UI"/>
              </a:rPr>
              <a:t>và</a:t>
            </a:r>
            <a:r>
              <a:rPr dirty="0" sz="2400" spc="-10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sử </a:t>
            </a:r>
            <a:r>
              <a:rPr dirty="0" sz="2400">
                <a:latin typeface="Segoe UI"/>
                <a:cs typeface="Segoe UI"/>
              </a:rPr>
              <a:t>dụng</a:t>
            </a:r>
            <a:r>
              <a:rPr dirty="0" sz="2400" spc="-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công</a:t>
            </a:r>
            <a:r>
              <a:rPr dirty="0" sz="2400" spc="1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cụ </a:t>
            </a:r>
            <a:r>
              <a:rPr dirty="0" sz="2400" spc="-64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thống </a:t>
            </a:r>
            <a:r>
              <a:rPr dirty="0" sz="2400" spc="-30">
                <a:latin typeface="Segoe UI"/>
                <a:cs typeface="Segoe UI"/>
              </a:rPr>
              <a:t>kê</a:t>
            </a:r>
            <a:r>
              <a:rPr dirty="0" sz="2400" spc="-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đo</a:t>
            </a:r>
            <a:r>
              <a:rPr dirty="0" sz="2400" spc="-5">
                <a:latin typeface="Segoe UI"/>
                <a:cs typeface="Segoe UI"/>
              </a:rPr>
              <a:t> lường</a:t>
            </a:r>
            <a:r>
              <a:rPr dirty="0" sz="2400" spc="20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Google</a:t>
            </a:r>
            <a:r>
              <a:rPr dirty="0" sz="2400" spc="1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Analytics</a:t>
            </a:r>
            <a:endParaRPr sz="2400">
              <a:latin typeface="Segoe UI"/>
              <a:cs typeface="Segoe UI"/>
            </a:endParaRPr>
          </a:p>
          <a:p>
            <a:pPr lvl="1" marL="756285" marR="5080" indent="-287020">
              <a:lnSpc>
                <a:spcPct val="100000"/>
              </a:lnSpc>
              <a:spcBef>
                <a:spcPts val="575"/>
              </a:spcBef>
              <a:buClr>
                <a:srgbClr val="FF5A33"/>
              </a:buClr>
              <a:buFont typeface="Wingdings"/>
              <a:buChar char=""/>
              <a:tabLst>
                <a:tab pos="840740" algn="l"/>
              </a:tabLst>
            </a:pPr>
            <a:r>
              <a:rPr dirty="0" sz="2400" spc="-5">
                <a:latin typeface="Segoe UI"/>
                <a:cs typeface="Segoe UI"/>
              </a:rPr>
              <a:t>Biết cách</a:t>
            </a:r>
            <a:r>
              <a:rPr dirty="0" sz="2400" spc="1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đăng </a:t>
            </a:r>
            <a:r>
              <a:rPr dirty="0" sz="2400" spc="-5">
                <a:latin typeface="Segoe UI"/>
                <a:cs typeface="Segoe UI"/>
              </a:rPr>
              <a:t>ký</a:t>
            </a:r>
            <a:r>
              <a:rPr dirty="0" sz="2400" spc="-10">
                <a:latin typeface="Segoe UI"/>
                <a:cs typeface="Segoe UI"/>
              </a:rPr>
              <a:t> </a:t>
            </a:r>
            <a:r>
              <a:rPr dirty="0" sz="2400" spc="-25">
                <a:latin typeface="Segoe UI"/>
                <a:cs typeface="Segoe UI"/>
              </a:rPr>
              <a:t>và</a:t>
            </a:r>
            <a:r>
              <a:rPr dirty="0" sz="2400" spc="10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sử</a:t>
            </a:r>
            <a:r>
              <a:rPr dirty="0" sz="2400" spc="-1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dụng</a:t>
            </a:r>
            <a:r>
              <a:rPr dirty="0" sz="2400" spc="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công</a:t>
            </a:r>
            <a:r>
              <a:rPr dirty="0" sz="2400" spc="1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cụ </a:t>
            </a:r>
            <a:r>
              <a:rPr dirty="0" sz="2400" spc="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tăng hiệu quả hoạt động </a:t>
            </a:r>
            <a:r>
              <a:rPr dirty="0" sz="2400" spc="-10">
                <a:latin typeface="Segoe UI"/>
                <a:cs typeface="Segoe UI"/>
              </a:rPr>
              <a:t>website </a:t>
            </a:r>
            <a:r>
              <a:rPr dirty="0" sz="2400" spc="-5">
                <a:latin typeface="Segoe UI"/>
                <a:cs typeface="Segoe UI"/>
              </a:rPr>
              <a:t>Google </a:t>
            </a:r>
            <a:r>
              <a:rPr dirty="0" sz="2400" spc="-645">
                <a:latin typeface="Segoe UI"/>
                <a:cs typeface="Segoe UI"/>
              </a:rPr>
              <a:t> </a:t>
            </a:r>
            <a:r>
              <a:rPr dirty="0" sz="2400" spc="-10">
                <a:latin typeface="Segoe UI"/>
                <a:cs typeface="Segoe UI"/>
              </a:rPr>
              <a:t>Search</a:t>
            </a:r>
            <a:r>
              <a:rPr dirty="0" sz="2400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Console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33572" y="190500"/>
            <a:ext cx="5506974" cy="78714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42486" y="283210"/>
            <a:ext cx="49625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THỐNG</a:t>
            </a:r>
            <a:r>
              <a:rPr dirty="0" spc="-20"/>
              <a:t> </a:t>
            </a:r>
            <a:r>
              <a:rPr dirty="0" spc="-5"/>
              <a:t>KÊ THỜI</a:t>
            </a:r>
            <a:r>
              <a:rPr dirty="0" spc="-15"/>
              <a:t> </a:t>
            </a:r>
            <a:r>
              <a:rPr dirty="0" spc="-5"/>
              <a:t>GIAN </a:t>
            </a:r>
            <a:r>
              <a:rPr dirty="0" spc="-10"/>
              <a:t>THỰC: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3364" y="799613"/>
            <a:ext cx="8482965" cy="1163955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10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200" spc="-5">
                <a:latin typeface="Segoe UI"/>
                <a:cs typeface="Segoe UI"/>
              </a:rPr>
              <a:t>GA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cho</a:t>
            </a:r>
            <a:r>
              <a:rPr dirty="0" sz="2200" spc="-5">
                <a:latin typeface="Segoe UI"/>
                <a:cs typeface="Segoe UI"/>
              </a:rPr>
              <a:t> phép</a:t>
            </a:r>
            <a:r>
              <a:rPr dirty="0" sz="2200" spc="-10">
                <a:latin typeface="Segoe UI"/>
                <a:cs typeface="Segoe UI"/>
              </a:rPr>
              <a:t> xem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thời</a:t>
            </a:r>
            <a:r>
              <a:rPr dirty="0" sz="2200" spc="2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gian</a:t>
            </a:r>
            <a:r>
              <a:rPr dirty="0" sz="2200" spc="3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thực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tình</a:t>
            </a:r>
            <a:r>
              <a:rPr dirty="0" sz="2200" spc="2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trạng</a:t>
            </a:r>
            <a:r>
              <a:rPr dirty="0" sz="2200" spc="2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user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15">
                <a:latin typeface="Segoe UI"/>
                <a:cs typeface="Segoe UI"/>
              </a:rPr>
              <a:t>vào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xem</a:t>
            </a:r>
            <a:r>
              <a:rPr dirty="0" sz="2200" spc="20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website.</a:t>
            </a:r>
            <a:endParaRPr sz="22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520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200" spc="-5">
                <a:latin typeface="Segoe UI"/>
                <a:cs typeface="Segoe UI"/>
              </a:rPr>
              <a:t>Nhắp</a:t>
            </a:r>
            <a:r>
              <a:rPr dirty="0" sz="2200" spc="160">
                <a:latin typeface="Segoe UI"/>
                <a:cs typeface="Segoe UI"/>
              </a:rPr>
              <a:t> </a:t>
            </a:r>
            <a:r>
              <a:rPr dirty="0" sz="2200" spc="-5" b="1">
                <a:latin typeface="Segoe UI"/>
                <a:cs typeface="Segoe UI"/>
              </a:rPr>
              <a:t>Thời</a:t>
            </a:r>
            <a:r>
              <a:rPr dirty="0" sz="2200" spc="170" b="1">
                <a:latin typeface="Segoe UI"/>
                <a:cs typeface="Segoe UI"/>
              </a:rPr>
              <a:t> </a:t>
            </a:r>
            <a:r>
              <a:rPr dirty="0" sz="2200" spc="-5" b="1">
                <a:latin typeface="Segoe UI"/>
                <a:cs typeface="Segoe UI"/>
              </a:rPr>
              <a:t>gian</a:t>
            </a:r>
            <a:r>
              <a:rPr dirty="0" sz="2200" spc="140" b="1">
                <a:latin typeface="Segoe UI"/>
                <a:cs typeface="Segoe UI"/>
              </a:rPr>
              <a:t> </a:t>
            </a:r>
            <a:r>
              <a:rPr dirty="0" sz="2200" spc="-5" b="1">
                <a:latin typeface="Segoe UI"/>
                <a:cs typeface="Segoe UI"/>
              </a:rPr>
              <a:t>thực</a:t>
            </a:r>
            <a:r>
              <a:rPr dirty="0" sz="2200" spc="165" b="1">
                <a:latin typeface="Segoe UI"/>
                <a:cs typeface="Segoe UI"/>
              </a:rPr>
              <a:t> </a:t>
            </a:r>
            <a:r>
              <a:rPr dirty="0" sz="2200" spc="-5">
                <a:latin typeface="Wingdings"/>
                <a:cs typeface="Wingdings"/>
              </a:rPr>
              <a:t></a:t>
            </a:r>
            <a:r>
              <a:rPr dirty="0" sz="2200" spc="195">
                <a:latin typeface="Times New Roman"/>
                <a:cs typeface="Times New Roman"/>
              </a:rPr>
              <a:t> </a:t>
            </a:r>
            <a:r>
              <a:rPr dirty="0" sz="2200" spc="-5">
                <a:latin typeface="Segoe UI"/>
                <a:cs typeface="Segoe UI"/>
              </a:rPr>
              <a:t>sẽ</a:t>
            </a:r>
            <a:r>
              <a:rPr dirty="0" sz="2200" spc="165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thấy</a:t>
            </a:r>
            <a:r>
              <a:rPr dirty="0" sz="2200" spc="160">
                <a:latin typeface="Segoe UI"/>
                <a:cs typeface="Segoe UI"/>
              </a:rPr>
              <a:t> </a:t>
            </a:r>
            <a:r>
              <a:rPr dirty="0" sz="2200" spc="5">
                <a:latin typeface="Segoe UI"/>
                <a:cs typeface="Segoe UI"/>
              </a:rPr>
              <a:t>số</a:t>
            </a:r>
            <a:r>
              <a:rPr dirty="0" sz="2200" spc="145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người</a:t>
            </a:r>
            <a:r>
              <a:rPr dirty="0" sz="2200" spc="150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đang</a:t>
            </a:r>
            <a:r>
              <a:rPr dirty="0" sz="2200" spc="160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xem</a:t>
            </a:r>
            <a:r>
              <a:rPr dirty="0" sz="2200" spc="170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website,</a:t>
            </a:r>
            <a:r>
              <a:rPr dirty="0" sz="2200" spc="16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số</a:t>
            </a:r>
            <a:endParaRPr sz="2200">
              <a:latin typeface="Segoe UI"/>
              <a:cs typeface="Segoe UI"/>
            </a:endParaRPr>
          </a:p>
          <a:p>
            <a:pPr marL="354965">
              <a:lnSpc>
                <a:spcPct val="100000"/>
              </a:lnSpc>
              <a:spcBef>
                <a:spcPts val="15"/>
              </a:spcBef>
            </a:pPr>
            <a:r>
              <a:rPr dirty="0" sz="2200" spc="-5">
                <a:latin typeface="Segoe UI"/>
                <a:cs typeface="Segoe UI"/>
              </a:rPr>
              <a:t>dùng</a:t>
            </a:r>
            <a:r>
              <a:rPr dirty="0" sz="2200" spc="20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mobile,</a:t>
            </a:r>
            <a:r>
              <a:rPr dirty="0" sz="2200" spc="2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số </a:t>
            </a:r>
            <a:r>
              <a:rPr dirty="0" sz="2200">
                <a:latin typeface="Segoe UI"/>
                <a:cs typeface="Segoe UI"/>
              </a:rPr>
              <a:t>dùng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máy</a:t>
            </a:r>
            <a:r>
              <a:rPr dirty="0" sz="2200" spc="2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tính,</a:t>
            </a:r>
            <a:r>
              <a:rPr dirty="0" sz="2200" spc="20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số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lượt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có</a:t>
            </a:r>
            <a:r>
              <a:rPr dirty="0" sz="2200" spc="-1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cuộn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trang…</a:t>
            </a:r>
            <a:endParaRPr sz="2200">
              <a:latin typeface="Segoe UI"/>
              <a:cs typeface="Segoe U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82600" y="2041651"/>
            <a:ext cx="8261350" cy="4521200"/>
            <a:chOff x="482600" y="2041651"/>
            <a:chExt cx="8261350" cy="45212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2054351"/>
              <a:ext cx="8235696" cy="44958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88950" y="2048001"/>
              <a:ext cx="8248650" cy="4508500"/>
            </a:xfrm>
            <a:custGeom>
              <a:avLst/>
              <a:gdLst/>
              <a:ahLst/>
              <a:cxnLst/>
              <a:rect l="l" t="t" r="r" b="b"/>
              <a:pathLst>
                <a:path w="8248650" h="4508500">
                  <a:moveTo>
                    <a:pt x="0" y="4508500"/>
                  </a:moveTo>
                  <a:lnTo>
                    <a:pt x="8248396" y="4508500"/>
                  </a:lnTo>
                  <a:lnTo>
                    <a:pt x="8248396" y="0"/>
                  </a:lnTo>
                  <a:lnTo>
                    <a:pt x="0" y="0"/>
                  </a:lnTo>
                  <a:lnTo>
                    <a:pt x="0" y="4508500"/>
                  </a:lnTo>
                  <a:close/>
                </a:path>
              </a:pathLst>
            </a:custGeom>
            <a:ln w="127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87723" y="190500"/>
            <a:ext cx="4952237" cy="78714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570604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THỐNG</a:t>
            </a:r>
            <a:r>
              <a:rPr dirty="0" spc="-25"/>
              <a:t> </a:t>
            </a:r>
            <a:r>
              <a:rPr dirty="0" spc="-5"/>
              <a:t>KÊ</a:t>
            </a:r>
            <a:r>
              <a:rPr dirty="0" spc="-10"/>
              <a:t> </a:t>
            </a:r>
            <a:r>
              <a:rPr dirty="0" spc="-5"/>
              <a:t>VỀ</a:t>
            </a:r>
            <a:r>
              <a:rPr dirty="0" spc="-20"/>
              <a:t> </a:t>
            </a:r>
            <a:r>
              <a:rPr dirty="0" spc="-10"/>
              <a:t>NGƯỜI XEM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3364" y="948054"/>
            <a:ext cx="8283575" cy="1927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400">
                <a:latin typeface="Segoe UI"/>
                <a:cs typeface="Segoe UI"/>
              </a:rPr>
              <a:t>Thống</a:t>
            </a:r>
            <a:r>
              <a:rPr dirty="0" sz="2400" spc="345">
                <a:latin typeface="Segoe UI"/>
                <a:cs typeface="Segoe UI"/>
              </a:rPr>
              <a:t> </a:t>
            </a:r>
            <a:r>
              <a:rPr dirty="0" sz="2400" spc="-30">
                <a:latin typeface="Segoe UI"/>
                <a:cs typeface="Segoe UI"/>
              </a:rPr>
              <a:t>kê</a:t>
            </a:r>
            <a:r>
              <a:rPr dirty="0" sz="2400" spc="35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về</a:t>
            </a:r>
            <a:r>
              <a:rPr dirty="0" sz="2400" spc="35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người</a:t>
            </a:r>
            <a:r>
              <a:rPr dirty="0" sz="2400" spc="340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xem</a:t>
            </a:r>
            <a:r>
              <a:rPr dirty="0" sz="2400" spc="34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rất</a:t>
            </a:r>
            <a:r>
              <a:rPr dirty="0" sz="2400" spc="34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chi</a:t>
            </a:r>
            <a:r>
              <a:rPr dirty="0" sz="2400" spc="35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tiết,</a:t>
            </a:r>
            <a:r>
              <a:rPr dirty="0" sz="2400" spc="34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gồm:</a:t>
            </a:r>
            <a:r>
              <a:rPr dirty="0" sz="2400" spc="137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bản</a:t>
            </a:r>
            <a:r>
              <a:rPr dirty="0" sz="2400" spc="34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đồ,</a:t>
            </a:r>
            <a:r>
              <a:rPr dirty="0" sz="2400" spc="34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quốc</a:t>
            </a:r>
            <a:endParaRPr sz="2400">
              <a:latin typeface="Segoe UI"/>
              <a:cs typeface="Segoe UI"/>
            </a:endParaRPr>
          </a:p>
          <a:p>
            <a:pPr algn="just" marL="354965">
              <a:lnSpc>
                <a:spcPct val="100000"/>
              </a:lnSpc>
            </a:pPr>
            <a:r>
              <a:rPr dirty="0" sz="2400">
                <a:latin typeface="Segoe UI"/>
                <a:cs typeface="Segoe UI"/>
              </a:rPr>
              <a:t>gia,</a:t>
            </a:r>
            <a:r>
              <a:rPr dirty="0" sz="2400" spc="2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thành</a:t>
            </a:r>
            <a:r>
              <a:rPr dirty="0" sz="2400" spc="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phố,</a:t>
            </a:r>
            <a:r>
              <a:rPr dirty="0" sz="2400" spc="2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giới</a:t>
            </a:r>
            <a:r>
              <a:rPr dirty="0" sz="2400" spc="30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tính,</a:t>
            </a:r>
            <a:r>
              <a:rPr dirty="0" sz="2400" spc="2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sở</a:t>
            </a:r>
            <a:r>
              <a:rPr dirty="0" sz="2400" spc="-5">
                <a:latin typeface="Segoe UI"/>
                <a:cs typeface="Segoe UI"/>
              </a:rPr>
              <a:t> thích,</a:t>
            </a:r>
            <a:r>
              <a:rPr dirty="0" sz="2400" spc="4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độ</a:t>
            </a:r>
            <a:r>
              <a:rPr dirty="0" sz="2400" spc="-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tuổi</a:t>
            </a:r>
            <a:r>
              <a:rPr dirty="0" sz="2400" spc="10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của</a:t>
            </a:r>
            <a:r>
              <a:rPr dirty="0" sz="2400" spc="3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người</a:t>
            </a:r>
            <a:r>
              <a:rPr dirty="0" sz="2400" spc="10">
                <a:latin typeface="Segoe UI"/>
                <a:cs typeface="Segoe UI"/>
              </a:rPr>
              <a:t> </a:t>
            </a:r>
            <a:r>
              <a:rPr dirty="0" sz="2400" spc="-10">
                <a:latin typeface="Segoe UI"/>
                <a:cs typeface="Segoe UI"/>
              </a:rPr>
              <a:t>xem.</a:t>
            </a:r>
            <a:endParaRPr sz="2400">
              <a:latin typeface="Segoe UI"/>
              <a:cs typeface="Segoe UI"/>
            </a:endParaRPr>
          </a:p>
          <a:p>
            <a:pPr algn="just" marL="354965" marR="5080" indent="-342900">
              <a:lnSpc>
                <a:spcPct val="100200"/>
              </a:lnSpc>
              <a:spcBef>
                <a:spcPts val="560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400" spc="-5">
                <a:latin typeface="Segoe UI"/>
                <a:cs typeface="Segoe UI"/>
              </a:rPr>
              <a:t>Nhắp </a:t>
            </a:r>
            <a:r>
              <a:rPr dirty="0" sz="2400" spc="-5" b="1">
                <a:latin typeface="Segoe UI"/>
                <a:cs typeface="Segoe UI"/>
              </a:rPr>
              <a:t>Nhân khẩu học </a:t>
            </a:r>
            <a:r>
              <a:rPr dirty="0" sz="2400">
                <a:latin typeface="Wingdings"/>
                <a:cs typeface="Wingdings"/>
              </a:rPr>
              <a:t>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b="1">
                <a:latin typeface="Segoe UI"/>
                <a:cs typeface="Segoe UI"/>
              </a:rPr>
              <a:t>Tổng </a:t>
            </a:r>
            <a:r>
              <a:rPr dirty="0" sz="2400" spc="-5" b="1">
                <a:latin typeface="Segoe UI"/>
                <a:cs typeface="Segoe UI"/>
              </a:rPr>
              <a:t>quan thông </a:t>
            </a:r>
            <a:r>
              <a:rPr dirty="0" sz="2400" b="1">
                <a:latin typeface="Segoe UI"/>
                <a:cs typeface="Segoe UI"/>
              </a:rPr>
              <a:t>tin về </a:t>
            </a:r>
            <a:r>
              <a:rPr dirty="0" sz="2400" spc="-5" b="1">
                <a:latin typeface="Segoe UI"/>
                <a:cs typeface="Segoe UI"/>
              </a:rPr>
              <a:t>nhân </a:t>
            </a:r>
            <a:r>
              <a:rPr dirty="0" sz="2400" b="1">
                <a:latin typeface="Segoe UI"/>
                <a:cs typeface="Segoe UI"/>
              </a:rPr>
              <a:t> </a:t>
            </a:r>
            <a:r>
              <a:rPr dirty="0" sz="2400" spc="-5" b="1">
                <a:latin typeface="Segoe UI"/>
                <a:cs typeface="Segoe UI"/>
              </a:rPr>
              <a:t>khẩu học </a:t>
            </a:r>
            <a:r>
              <a:rPr dirty="0" sz="2400">
                <a:latin typeface="Wingdings"/>
                <a:cs typeface="Wingdings"/>
              </a:rPr>
              <a:t>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>
                <a:latin typeface="Segoe UI"/>
                <a:cs typeface="Segoe UI"/>
              </a:rPr>
              <a:t>Chọn </a:t>
            </a:r>
            <a:r>
              <a:rPr dirty="0" sz="2400" spc="-5">
                <a:latin typeface="Segoe UI"/>
                <a:cs typeface="Segoe UI"/>
              </a:rPr>
              <a:t>khoảng </a:t>
            </a:r>
            <a:r>
              <a:rPr dirty="0" sz="2400">
                <a:latin typeface="Segoe UI"/>
                <a:cs typeface="Segoe UI"/>
              </a:rPr>
              <a:t>thời gian </a:t>
            </a:r>
            <a:r>
              <a:rPr dirty="0" sz="2400">
                <a:latin typeface="Wingdings"/>
                <a:cs typeface="Wingdings"/>
              </a:rPr>
              <a:t></a:t>
            </a:r>
            <a:r>
              <a:rPr dirty="0" sz="2400" spc="600">
                <a:latin typeface="Times New Roman"/>
                <a:cs typeface="Times New Roman"/>
              </a:rPr>
              <a:t> </a:t>
            </a:r>
            <a:r>
              <a:rPr dirty="0" sz="2400" spc="5">
                <a:latin typeface="Segoe UI"/>
                <a:cs typeface="Segoe UI"/>
              </a:rPr>
              <a:t>sẽ </a:t>
            </a:r>
            <a:r>
              <a:rPr dirty="0" sz="2400">
                <a:latin typeface="Segoe UI"/>
                <a:cs typeface="Segoe UI"/>
              </a:rPr>
              <a:t>thấy </a:t>
            </a:r>
            <a:r>
              <a:rPr dirty="0" sz="2400" spc="-5">
                <a:latin typeface="Segoe UI"/>
                <a:cs typeface="Segoe UI"/>
              </a:rPr>
              <a:t>kết </a:t>
            </a:r>
            <a:r>
              <a:rPr dirty="0" sz="2400">
                <a:latin typeface="Segoe UI"/>
                <a:cs typeface="Segoe UI"/>
              </a:rPr>
              <a:t>quả </a:t>
            </a:r>
            <a:r>
              <a:rPr dirty="0" sz="2400" spc="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(chi</a:t>
            </a:r>
            <a:r>
              <a:rPr dirty="0" sz="2400" spc="2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tiết </a:t>
            </a:r>
            <a:r>
              <a:rPr dirty="0" sz="2400" spc="-5">
                <a:latin typeface="Segoe UI"/>
                <a:cs typeface="Segoe UI"/>
              </a:rPr>
              <a:t>slide</a:t>
            </a:r>
            <a:r>
              <a:rPr dirty="0" sz="2400" spc="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sau)</a:t>
            </a:r>
            <a:endParaRPr sz="2400">
              <a:latin typeface="Segoe UI"/>
              <a:cs typeface="Segoe U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15187" y="3398011"/>
            <a:ext cx="8113395" cy="2550795"/>
            <a:chOff x="615187" y="3398011"/>
            <a:chExt cx="8113395" cy="25507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7887" y="3432734"/>
              <a:ext cx="8087867" cy="250324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21537" y="3404361"/>
              <a:ext cx="8100695" cy="2538095"/>
            </a:xfrm>
            <a:custGeom>
              <a:avLst/>
              <a:gdLst/>
              <a:ahLst/>
              <a:cxnLst/>
              <a:rect l="l" t="t" r="r" b="b"/>
              <a:pathLst>
                <a:path w="8100695" h="2538095">
                  <a:moveTo>
                    <a:pt x="0" y="2537968"/>
                  </a:moveTo>
                  <a:lnTo>
                    <a:pt x="8100567" y="2537968"/>
                  </a:lnTo>
                  <a:lnTo>
                    <a:pt x="8100567" y="0"/>
                  </a:lnTo>
                  <a:lnTo>
                    <a:pt x="0" y="0"/>
                  </a:lnTo>
                  <a:lnTo>
                    <a:pt x="0" y="2537968"/>
                  </a:lnTo>
                  <a:close/>
                </a:path>
              </a:pathLst>
            </a:custGeom>
            <a:ln w="127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570604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THỐNG</a:t>
            </a:r>
            <a:r>
              <a:rPr dirty="0" spc="-25"/>
              <a:t> </a:t>
            </a:r>
            <a:r>
              <a:rPr dirty="0" spc="-5"/>
              <a:t>KÊ</a:t>
            </a:r>
            <a:r>
              <a:rPr dirty="0" spc="-10"/>
              <a:t> </a:t>
            </a:r>
            <a:r>
              <a:rPr dirty="0" spc="-5"/>
              <a:t>VỀ</a:t>
            </a:r>
            <a:r>
              <a:rPr dirty="0" spc="-20"/>
              <a:t> </a:t>
            </a:r>
            <a:r>
              <a:rPr dirty="0" spc="-10"/>
              <a:t>NGƯỜI XEM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47548" y="1282700"/>
            <a:ext cx="8333105" cy="5130800"/>
            <a:chOff x="447548" y="1282700"/>
            <a:chExt cx="8333105" cy="51308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0248" y="1295400"/>
              <a:ext cx="8307324" cy="51054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3898" y="1289050"/>
              <a:ext cx="8320405" cy="5118100"/>
            </a:xfrm>
            <a:custGeom>
              <a:avLst/>
              <a:gdLst/>
              <a:ahLst/>
              <a:cxnLst/>
              <a:rect l="l" t="t" r="r" b="b"/>
              <a:pathLst>
                <a:path w="8320405" h="5118100">
                  <a:moveTo>
                    <a:pt x="0" y="5118100"/>
                  </a:moveTo>
                  <a:lnTo>
                    <a:pt x="8320024" y="5118100"/>
                  </a:lnTo>
                  <a:lnTo>
                    <a:pt x="8320024" y="0"/>
                  </a:lnTo>
                  <a:lnTo>
                    <a:pt x="0" y="0"/>
                  </a:lnTo>
                  <a:lnTo>
                    <a:pt x="0" y="5118100"/>
                  </a:lnTo>
                  <a:close/>
                </a:path>
              </a:pathLst>
            </a:custGeom>
            <a:ln w="127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5247" y="190500"/>
            <a:ext cx="6474713" cy="78714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73782" y="283210"/>
            <a:ext cx="60305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THỐNG</a:t>
            </a:r>
            <a:r>
              <a:rPr dirty="0" spc="-15"/>
              <a:t> </a:t>
            </a:r>
            <a:r>
              <a:rPr dirty="0" spc="-5"/>
              <a:t>KÊ</a:t>
            </a:r>
            <a:r>
              <a:rPr dirty="0"/>
              <a:t> </a:t>
            </a:r>
            <a:r>
              <a:rPr dirty="0" spc="-10"/>
              <a:t>CHI</a:t>
            </a:r>
            <a:r>
              <a:rPr dirty="0" spc="-5"/>
              <a:t> TIẾT</a:t>
            </a:r>
            <a:r>
              <a:rPr dirty="0" spc="5"/>
              <a:t> </a:t>
            </a:r>
            <a:r>
              <a:rPr dirty="0" spc="-10"/>
              <a:t>VỀ</a:t>
            </a:r>
            <a:r>
              <a:rPr dirty="0" spc="-5"/>
              <a:t> </a:t>
            </a:r>
            <a:r>
              <a:rPr dirty="0" spc="-10"/>
              <a:t>NGƯỜI</a:t>
            </a:r>
            <a:r>
              <a:rPr dirty="0" spc="-15"/>
              <a:t> </a:t>
            </a:r>
            <a:r>
              <a:rPr dirty="0" spc="-5"/>
              <a:t>XEM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65836" y="2411983"/>
            <a:ext cx="8386445" cy="4356735"/>
            <a:chOff x="465836" y="2411983"/>
            <a:chExt cx="8386445" cy="435673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8536" y="2424682"/>
              <a:ext cx="8360664" cy="433120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72186" y="2418333"/>
              <a:ext cx="8373745" cy="4344035"/>
            </a:xfrm>
            <a:custGeom>
              <a:avLst/>
              <a:gdLst/>
              <a:ahLst/>
              <a:cxnLst/>
              <a:rect l="l" t="t" r="r" b="b"/>
              <a:pathLst>
                <a:path w="8373745" h="4344034">
                  <a:moveTo>
                    <a:pt x="0" y="4343908"/>
                  </a:moveTo>
                  <a:lnTo>
                    <a:pt x="8373364" y="4343908"/>
                  </a:lnTo>
                  <a:lnTo>
                    <a:pt x="8373364" y="0"/>
                  </a:lnTo>
                  <a:lnTo>
                    <a:pt x="0" y="0"/>
                  </a:lnTo>
                  <a:lnTo>
                    <a:pt x="0" y="4343908"/>
                  </a:lnTo>
                  <a:close/>
                </a:path>
              </a:pathLst>
            </a:custGeom>
            <a:ln w="127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353364" y="935228"/>
            <a:ext cx="8497570" cy="14319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200" spc="-5">
                <a:latin typeface="Segoe UI"/>
                <a:cs typeface="Segoe UI"/>
              </a:rPr>
              <a:t>Thống</a:t>
            </a:r>
            <a:r>
              <a:rPr dirty="0" sz="2200" spc="110">
                <a:latin typeface="Segoe UI"/>
                <a:cs typeface="Segoe UI"/>
              </a:rPr>
              <a:t> </a:t>
            </a:r>
            <a:r>
              <a:rPr dirty="0" sz="2200" spc="-30">
                <a:latin typeface="Segoe UI"/>
                <a:cs typeface="Segoe UI"/>
              </a:rPr>
              <a:t>kê</a:t>
            </a:r>
            <a:r>
              <a:rPr dirty="0" sz="2200" spc="110">
                <a:latin typeface="Segoe UI"/>
                <a:cs typeface="Segoe UI"/>
              </a:rPr>
              <a:t> </a:t>
            </a:r>
            <a:r>
              <a:rPr dirty="0" sz="2200" spc="5">
                <a:latin typeface="Segoe UI"/>
                <a:cs typeface="Segoe UI"/>
              </a:rPr>
              <a:t>chi</a:t>
            </a:r>
            <a:r>
              <a:rPr dirty="0" sz="2200" spc="10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tiết</a:t>
            </a:r>
            <a:r>
              <a:rPr dirty="0" sz="2200" spc="114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người</a:t>
            </a:r>
            <a:r>
              <a:rPr dirty="0" sz="2200" spc="120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xem</a:t>
            </a:r>
            <a:r>
              <a:rPr dirty="0" sz="2200" spc="114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gồm:</a:t>
            </a:r>
            <a:r>
              <a:rPr dirty="0" sz="2200" spc="12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thống</a:t>
            </a:r>
            <a:r>
              <a:rPr dirty="0" sz="2200" spc="114">
                <a:latin typeface="Segoe UI"/>
                <a:cs typeface="Segoe UI"/>
              </a:rPr>
              <a:t> </a:t>
            </a:r>
            <a:r>
              <a:rPr dirty="0" sz="2200" spc="-30">
                <a:latin typeface="Segoe UI"/>
                <a:cs typeface="Segoe UI"/>
              </a:rPr>
              <a:t>kê</a:t>
            </a:r>
            <a:r>
              <a:rPr dirty="0" sz="2200" spc="125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theo</a:t>
            </a:r>
            <a:r>
              <a:rPr dirty="0" sz="2200" spc="11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quốc</a:t>
            </a:r>
            <a:r>
              <a:rPr dirty="0" sz="2200" spc="114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gia/t.phố/</a:t>
            </a:r>
            <a:endParaRPr sz="2200">
              <a:latin typeface="Segoe UI"/>
              <a:cs typeface="Segoe UI"/>
            </a:endParaRPr>
          </a:p>
          <a:p>
            <a:pPr marL="354965">
              <a:lnSpc>
                <a:spcPct val="100000"/>
              </a:lnSpc>
            </a:pPr>
            <a:r>
              <a:rPr dirty="0" sz="2200" spc="-5">
                <a:latin typeface="Segoe UI"/>
                <a:cs typeface="Segoe UI"/>
              </a:rPr>
              <a:t>độ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tuổi/giới</a:t>
            </a:r>
            <a:r>
              <a:rPr dirty="0" sz="2200" spc="5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tính/sở</a:t>
            </a:r>
            <a:r>
              <a:rPr dirty="0" sz="2200" spc="25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thích: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số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35">
                <a:latin typeface="Segoe UI"/>
                <a:cs typeface="Segoe UI"/>
              </a:rPr>
              <a:t>user,</a:t>
            </a:r>
            <a:r>
              <a:rPr dirty="0" sz="2200" spc="-1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số người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mới,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có</a:t>
            </a:r>
            <a:r>
              <a:rPr dirty="0" sz="2200" spc="-1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tương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tác</a:t>
            </a:r>
            <a:endParaRPr sz="22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51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200" spc="-5">
                <a:latin typeface="Segoe UI"/>
                <a:cs typeface="Segoe UI"/>
              </a:rPr>
              <a:t>Nhắp</a:t>
            </a:r>
            <a:r>
              <a:rPr dirty="0" sz="2200" spc="204">
                <a:latin typeface="Segoe UI"/>
                <a:cs typeface="Segoe UI"/>
              </a:rPr>
              <a:t> </a:t>
            </a:r>
            <a:r>
              <a:rPr dirty="0" sz="2200" spc="-5" b="1">
                <a:latin typeface="Segoe UI"/>
                <a:cs typeface="Segoe UI"/>
              </a:rPr>
              <a:t>Nhân</a:t>
            </a:r>
            <a:r>
              <a:rPr dirty="0" sz="2200" spc="185" b="1">
                <a:latin typeface="Segoe UI"/>
                <a:cs typeface="Segoe UI"/>
              </a:rPr>
              <a:t> </a:t>
            </a:r>
            <a:r>
              <a:rPr dirty="0" sz="2200" spc="-5" b="1">
                <a:latin typeface="Segoe UI"/>
                <a:cs typeface="Segoe UI"/>
              </a:rPr>
              <a:t>khẩu</a:t>
            </a:r>
            <a:r>
              <a:rPr dirty="0" sz="2200" spc="204" b="1">
                <a:latin typeface="Segoe UI"/>
                <a:cs typeface="Segoe UI"/>
              </a:rPr>
              <a:t> </a:t>
            </a:r>
            <a:r>
              <a:rPr dirty="0" sz="2200" spc="-10" b="1">
                <a:latin typeface="Segoe UI"/>
                <a:cs typeface="Segoe UI"/>
              </a:rPr>
              <a:t>học</a:t>
            </a:r>
            <a:r>
              <a:rPr dirty="0" sz="2200" spc="210" b="1">
                <a:latin typeface="Segoe UI"/>
                <a:cs typeface="Segoe UI"/>
              </a:rPr>
              <a:t> </a:t>
            </a:r>
            <a:r>
              <a:rPr dirty="0" sz="2200" spc="-5">
                <a:latin typeface="Wingdings"/>
                <a:cs typeface="Wingdings"/>
              </a:rPr>
              <a:t></a:t>
            </a:r>
            <a:r>
              <a:rPr dirty="0" sz="2200" spc="250">
                <a:latin typeface="Times New Roman"/>
                <a:cs typeface="Times New Roman"/>
              </a:rPr>
              <a:t> </a:t>
            </a:r>
            <a:r>
              <a:rPr dirty="0" sz="2200" spc="-5" b="1">
                <a:latin typeface="Segoe UI"/>
                <a:cs typeface="Segoe UI"/>
              </a:rPr>
              <a:t>Thông</a:t>
            </a:r>
            <a:r>
              <a:rPr dirty="0" sz="2200" spc="204" b="1">
                <a:latin typeface="Segoe UI"/>
                <a:cs typeface="Segoe UI"/>
              </a:rPr>
              <a:t> </a:t>
            </a:r>
            <a:r>
              <a:rPr dirty="0" sz="2200" spc="-5" b="1">
                <a:latin typeface="Segoe UI"/>
                <a:cs typeface="Segoe UI"/>
              </a:rPr>
              <a:t>tin</a:t>
            </a:r>
            <a:r>
              <a:rPr dirty="0" sz="2200" spc="185" b="1">
                <a:latin typeface="Segoe UI"/>
                <a:cs typeface="Segoe UI"/>
              </a:rPr>
              <a:t> </a:t>
            </a:r>
            <a:r>
              <a:rPr dirty="0" sz="2200" spc="-5" b="1">
                <a:latin typeface="Segoe UI"/>
                <a:cs typeface="Segoe UI"/>
              </a:rPr>
              <a:t>chi</a:t>
            </a:r>
            <a:r>
              <a:rPr dirty="0" sz="2200" spc="195" b="1">
                <a:latin typeface="Segoe UI"/>
                <a:cs typeface="Segoe UI"/>
              </a:rPr>
              <a:t> </a:t>
            </a:r>
            <a:r>
              <a:rPr dirty="0" sz="2200" spc="-10" b="1">
                <a:latin typeface="Segoe UI"/>
                <a:cs typeface="Segoe UI"/>
              </a:rPr>
              <a:t>tiết</a:t>
            </a:r>
            <a:r>
              <a:rPr dirty="0" sz="2200" spc="195" b="1">
                <a:latin typeface="Segoe UI"/>
                <a:cs typeface="Segoe UI"/>
              </a:rPr>
              <a:t> </a:t>
            </a:r>
            <a:r>
              <a:rPr dirty="0" sz="2200" b="1">
                <a:latin typeface="Segoe UI"/>
                <a:cs typeface="Segoe UI"/>
              </a:rPr>
              <a:t>về</a:t>
            </a:r>
            <a:r>
              <a:rPr dirty="0" sz="2200" spc="185" b="1">
                <a:latin typeface="Segoe UI"/>
                <a:cs typeface="Segoe UI"/>
              </a:rPr>
              <a:t> </a:t>
            </a:r>
            <a:r>
              <a:rPr dirty="0" sz="2200" spc="-5" b="1">
                <a:latin typeface="Segoe UI"/>
                <a:cs typeface="Segoe UI"/>
              </a:rPr>
              <a:t>nhân</a:t>
            </a:r>
            <a:r>
              <a:rPr dirty="0" sz="2200" spc="195" b="1">
                <a:latin typeface="Segoe UI"/>
                <a:cs typeface="Segoe UI"/>
              </a:rPr>
              <a:t> </a:t>
            </a:r>
            <a:r>
              <a:rPr dirty="0" sz="2200" spc="-5" b="1">
                <a:latin typeface="Segoe UI"/>
                <a:cs typeface="Segoe UI"/>
              </a:rPr>
              <a:t>khẩu</a:t>
            </a:r>
            <a:r>
              <a:rPr dirty="0" sz="2200" spc="195" b="1">
                <a:latin typeface="Segoe UI"/>
                <a:cs typeface="Segoe UI"/>
              </a:rPr>
              <a:t> </a:t>
            </a:r>
            <a:r>
              <a:rPr dirty="0" sz="2200" spc="-5" b="1">
                <a:latin typeface="Segoe UI"/>
                <a:cs typeface="Segoe UI"/>
              </a:rPr>
              <a:t>học</a:t>
            </a:r>
            <a:endParaRPr sz="2200">
              <a:latin typeface="Segoe UI"/>
              <a:cs typeface="Segoe UI"/>
            </a:endParaRPr>
          </a:p>
          <a:p>
            <a:pPr marL="354965">
              <a:lnSpc>
                <a:spcPct val="100000"/>
              </a:lnSpc>
              <a:spcBef>
                <a:spcPts val="5"/>
              </a:spcBef>
            </a:pPr>
            <a:r>
              <a:rPr dirty="0" sz="2200" spc="-5">
                <a:latin typeface="Wingdings"/>
                <a:cs typeface="Wingdings"/>
              </a:rPr>
              <a:t></a:t>
            </a:r>
            <a:r>
              <a:rPr dirty="0" sz="2200" spc="60">
                <a:latin typeface="Times New Roman"/>
                <a:cs typeface="Times New Roman"/>
              </a:rPr>
              <a:t> </a:t>
            </a:r>
            <a:r>
              <a:rPr dirty="0" sz="2200" spc="-10">
                <a:latin typeface="Segoe UI"/>
                <a:cs typeface="Segoe UI"/>
              </a:rPr>
              <a:t>Chọn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khoảng</a:t>
            </a:r>
            <a:r>
              <a:rPr dirty="0" sz="2200" spc="2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thời</a:t>
            </a:r>
            <a:r>
              <a:rPr dirty="0" sz="2200" spc="1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gian</a:t>
            </a:r>
            <a:r>
              <a:rPr dirty="0" sz="2200" spc="25">
                <a:latin typeface="Segoe UI"/>
                <a:cs typeface="Segoe UI"/>
              </a:rPr>
              <a:t> </a:t>
            </a:r>
            <a:r>
              <a:rPr dirty="0" sz="2200" spc="-5">
                <a:latin typeface="Wingdings"/>
                <a:cs typeface="Wingdings"/>
              </a:rPr>
              <a:t></a:t>
            </a:r>
            <a:r>
              <a:rPr dirty="0" sz="2200" spc="55">
                <a:latin typeface="Times New Roman"/>
                <a:cs typeface="Times New Roman"/>
              </a:rPr>
              <a:t> </a:t>
            </a:r>
            <a:r>
              <a:rPr dirty="0" sz="2200" spc="-5">
                <a:latin typeface="Segoe UI"/>
                <a:cs typeface="Segoe UI"/>
              </a:rPr>
              <a:t>sẽ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thấy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kết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quả</a:t>
            </a:r>
            <a:endParaRPr sz="22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1595" y="190500"/>
            <a:ext cx="6738366" cy="78714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10129" y="283210"/>
            <a:ext cx="629475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THỐNG</a:t>
            </a:r>
            <a:r>
              <a:rPr dirty="0" spc="-20"/>
              <a:t> </a:t>
            </a:r>
            <a:r>
              <a:rPr dirty="0" spc="-5"/>
              <a:t>KÊ TỔNG</a:t>
            </a:r>
            <a:r>
              <a:rPr dirty="0" spc="-20"/>
              <a:t> </a:t>
            </a:r>
            <a:r>
              <a:rPr dirty="0" spc="-25"/>
              <a:t>QUAN</a:t>
            </a:r>
            <a:r>
              <a:rPr dirty="0" spc="5"/>
              <a:t> </a:t>
            </a:r>
            <a:r>
              <a:rPr dirty="0" spc="-20"/>
              <a:t>CÔNG</a:t>
            </a:r>
            <a:r>
              <a:rPr dirty="0" spc="10"/>
              <a:t> </a:t>
            </a:r>
            <a:r>
              <a:rPr dirty="0" spc="-5"/>
              <a:t>NGHỆ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3364" y="865378"/>
            <a:ext cx="8519160" cy="14319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4965" marR="5715" indent="-34290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200" spc="-5">
                <a:latin typeface="Segoe UI"/>
                <a:cs typeface="Segoe UI"/>
              </a:rPr>
              <a:t>Tổng</a:t>
            </a:r>
            <a:r>
              <a:rPr dirty="0" sz="2200" spc="315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quan</a:t>
            </a:r>
            <a:r>
              <a:rPr dirty="0" sz="2200" spc="34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công</a:t>
            </a:r>
            <a:r>
              <a:rPr dirty="0" sz="2200" spc="31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nghệ</a:t>
            </a:r>
            <a:r>
              <a:rPr dirty="0" sz="2200" spc="335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là</a:t>
            </a:r>
            <a:r>
              <a:rPr dirty="0" sz="2200" spc="310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xem</a:t>
            </a:r>
            <a:r>
              <a:rPr dirty="0" sz="2200" spc="330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thống</a:t>
            </a:r>
            <a:r>
              <a:rPr dirty="0" sz="2200" spc="320">
                <a:latin typeface="Segoe UI"/>
                <a:cs typeface="Segoe UI"/>
              </a:rPr>
              <a:t> </a:t>
            </a:r>
            <a:r>
              <a:rPr dirty="0" sz="2200" spc="-30">
                <a:latin typeface="Segoe UI"/>
                <a:cs typeface="Segoe UI"/>
              </a:rPr>
              <a:t>kê</a:t>
            </a:r>
            <a:r>
              <a:rPr dirty="0" sz="2200" spc="32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theo</a:t>
            </a:r>
            <a:r>
              <a:rPr dirty="0" sz="2200" spc="320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độ</a:t>
            </a:r>
            <a:r>
              <a:rPr dirty="0" sz="2200" spc="31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phân</a:t>
            </a:r>
            <a:r>
              <a:rPr dirty="0" sz="2200" spc="33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giải</a:t>
            </a:r>
            <a:r>
              <a:rPr dirty="0" sz="2200" spc="315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màn </a:t>
            </a:r>
            <a:r>
              <a:rPr dirty="0" sz="2200" spc="-58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hình,</a:t>
            </a:r>
            <a:r>
              <a:rPr dirty="0" sz="2200" spc="1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số</a:t>
            </a:r>
            <a:r>
              <a:rPr dirty="0" sz="2200" spc="-10">
                <a:latin typeface="Segoe UI"/>
                <a:cs typeface="Segoe UI"/>
              </a:rPr>
              <a:t> lượng</a:t>
            </a:r>
            <a:r>
              <a:rPr dirty="0" sz="2200" spc="1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mobile/máy</a:t>
            </a:r>
            <a:r>
              <a:rPr dirty="0" sz="2200" spc="4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tính,</a:t>
            </a:r>
            <a:r>
              <a:rPr dirty="0" sz="2200" spc="1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trình</a:t>
            </a:r>
            <a:r>
              <a:rPr dirty="0" sz="2200" spc="1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duyệt…</a:t>
            </a:r>
            <a:endParaRPr sz="2200">
              <a:latin typeface="Segoe UI"/>
              <a:cs typeface="Segoe UI"/>
            </a:endParaRPr>
          </a:p>
          <a:p>
            <a:pPr marL="354965" marR="5080" indent="-342900">
              <a:lnSpc>
                <a:spcPct val="100000"/>
              </a:lnSpc>
              <a:spcBef>
                <a:spcPts val="520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200" spc="-5">
                <a:latin typeface="Segoe UI"/>
                <a:cs typeface="Segoe UI"/>
              </a:rPr>
              <a:t>Nhắp</a:t>
            </a:r>
            <a:r>
              <a:rPr dirty="0" sz="2200" spc="114">
                <a:latin typeface="Segoe UI"/>
                <a:cs typeface="Segoe UI"/>
              </a:rPr>
              <a:t> </a:t>
            </a:r>
            <a:r>
              <a:rPr dirty="0" sz="2200" spc="-5" b="1">
                <a:latin typeface="Segoe UI"/>
                <a:cs typeface="Segoe UI"/>
              </a:rPr>
              <a:t>Công</a:t>
            </a:r>
            <a:r>
              <a:rPr dirty="0" sz="2200" spc="125" b="1">
                <a:latin typeface="Segoe UI"/>
                <a:cs typeface="Segoe UI"/>
              </a:rPr>
              <a:t> </a:t>
            </a:r>
            <a:r>
              <a:rPr dirty="0" sz="2200" spc="-5" b="1">
                <a:latin typeface="Segoe UI"/>
                <a:cs typeface="Segoe UI"/>
              </a:rPr>
              <a:t>nghệ</a:t>
            </a:r>
            <a:r>
              <a:rPr dirty="0" sz="2200" spc="110" b="1">
                <a:latin typeface="Segoe UI"/>
                <a:cs typeface="Segoe UI"/>
              </a:rPr>
              <a:t> </a:t>
            </a:r>
            <a:r>
              <a:rPr dirty="0" sz="2200" spc="-5">
                <a:latin typeface="Wingdings"/>
                <a:cs typeface="Wingdings"/>
              </a:rPr>
              <a:t></a:t>
            </a:r>
            <a:r>
              <a:rPr dirty="0" sz="2200" spc="165">
                <a:latin typeface="Times New Roman"/>
                <a:cs typeface="Times New Roman"/>
              </a:rPr>
              <a:t> </a:t>
            </a:r>
            <a:r>
              <a:rPr dirty="0" sz="2200" b="1">
                <a:latin typeface="Segoe UI"/>
                <a:cs typeface="Segoe UI"/>
              </a:rPr>
              <a:t>Tổng</a:t>
            </a:r>
            <a:r>
              <a:rPr dirty="0" sz="2200" spc="105" b="1">
                <a:latin typeface="Segoe UI"/>
                <a:cs typeface="Segoe UI"/>
              </a:rPr>
              <a:t> </a:t>
            </a:r>
            <a:r>
              <a:rPr dirty="0" sz="2200" spc="-5" b="1">
                <a:latin typeface="Segoe UI"/>
                <a:cs typeface="Segoe UI"/>
              </a:rPr>
              <a:t>quan</a:t>
            </a:r>
            <a:r>
              <a:rPr dirty="0" sz="2200" spc="100" b="1">
                <a:latin typeface="Segoe UI"/>
                <a:cs typeface="Segoe UI"/>
              </a:rPr>
              <a:t> </a:t>
            </a:r>
            <a:r>
              <a:rPr dirty="0" sz="2200" spc="-5" b="1">
                <a:latin typeface="Segoe UI"/>
                <a:cs typeface="Segoe UI"/>
              </a:rPr>
              <a:t>về</a:t>
            </a:r>
            <a:r>
              <a:rPr dirty="0" sz="2200" spc="110" b="1">
                <a:latin typeface="Segoe UI"/>
                <a:cs typeface="Segoe UI"/>
              </a:rPr>
              <a:t> </a:t>
            </a:r>
            <a:r>
              <a:rPr dirty="0" sz="2200" spc="-5" b="1">
                <a:latin typeface="Segoe UI"/>
                <a:cs typeface="Segoe UI"/>
              </a:rPr>
              <a:t>công</a:t>
            </a:r>
            <a:r>
              <a:rPr dirty="0" sz="2200" spc="110" b="1">
                <a:latin typeface="Segoe UI"/>
                <a:cs typeface="Segoe UI"/>
              </a:rPr>
              <a:t> </a:t>
            </a:r>
            <a:r>
              <a:rPr dirty="0" sz="2200" spc="-5" b="1">
                <a:latin typeface="Segoe UI"/>
                <a:cs typeface="Segoe UI"/>
              </a:rPr>
              <a:t>nghệ</a:t>
            </a:r>
            <a:r>
              <a:rPr dirty="0" sz="2200" spc="120" b="1">
                <a:latin typeface="Segoe UI"/>
                <a:cs typeface="Segoe UI"/>
              </a:rPr>
              <a:t> </a:t>
            </a:r>
            <a:r>
              <a:rPr dirty="0" sz="2200" spc="-5">
                <a:latin typeface="Wingdings"/>
                <a:cs typeface="Wingdings"/>
              </a:rPr>
              <a:t></a:t>
            </a:r>
            <a:r>
              <a:rPr dirty="0" sz="2200" spc="165">
                <a:latin typeface="Times New Roman"/>
                <a:cs typeface="Times New Roman"/>
              </a:rPr>
              <a:t> </a:t>
            </a:r>
            <a:r>
              <a:rPr dirty="0" sz="2200" spc="-5">
                <a:latin typeface="Segoe UI"/>
                <a:cs typeface="Segoe UI"/>
              </a:rPr>
              <a:t>Chọn</a:t>
            </a:r>
            <a:r>
              <a:rPr dirty="0" sz="2200" spc="120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khoảng </a:t>
            </a:r>
            <a:r>
              <a:rPr dirty="0" sz="2200" spc="-58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thời</a:t>
            </a:r>
            <a:r>
              <a:rPr dirty="0" sz="2200" spc="1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gian</a:t>
            </a:r>
            <a:r>
              <a:rPr dirty="0" sz="2200" spc="20">
                <a:latin typeface="Segoe UI"/>
                <a:cs typeface="Segoe UI"/>
              </a:rPr>
              <a:t> </a:t>
            </a:r>
            <a:r>
              <a:rPr dirty="0" sz="2200" spc="-5">
                <a:latin typeface="Wingdings"/>
                <a:cs typeface="Wingdings"/>
              </a:rPr>
              <a:t></a:t>
            </a:r>
            <a:r>
              <a:rPr dirty="0" sz="2200" spc="55">
                <a:latin typeface="Times New Roman"/>
                <a:cs typeface="Times New Roman"/>
              </a:rPr>
              <a:t> </a:t>
            </a:r>
            <a:r>
              <a:rPr dirty="0" sz="2200" spc="-5">
                <a:latin typeface="Segoe UI"/>
                <a:cs typeface="Segoe UI"/>
              </a:rPr>
              <a:t>sẽ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thấy</a:t>
            </a:r>
            <a:r>
              <a:rPr dirty="0" sz="2200" spc="15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kết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quả</a:t>
            </a:r>
            <a:endParaRPr sz="2200">
              <a:latin typeface="Segoe UI"/>
              <a:cs typeface="Segoe U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47548" y="2326639"/>
            <a:ext cx="8252459" cy="4211955"/>
            <a:chOff x="447548" y="2326639"/>
            <a:chExt cx="8252459" cy="421195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0248" y="2339339"/>
              <a:ext cx="8226552" cy="418642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53898" y="2332989"/>
              <a:ext cx="8239759" cy="4199255"/>
            </a:xfrm>
            <a:custGeom>
              <a:avLst/>
              <a:gdLst/>
              <a:ahLst/>
              <a:cxnLst/>
              <a:rect l="l" t="t" r="r" b="b"/>
              <a:pathLst>
                <a:path w="8239759" h="4199255">
                  <a:moveTo>
                    <a:pt x="0" y="4199128"/>
                  </a:moveTo>
                  <a:lnTo>
                    <a:pt x="8239252" y="4199128"/>
                  </a:lnTo>
                  <a:lnTo>
                    <a:pt x="8239252" y="0"/>
                  </a:lnTo>
                  <a:lnTo>
                    <a:pt x="0" y="0"/>
                  </a:lnTo>
                  <a:lnTo>
                    <a:pt x="0" y="4199128"/>
                  </a:lnTo>
                  <a:close/>
                </a:path>
              </a:pathLst>
            </a:custGeom>
            <a:ln w="127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39212" y="190500"/>
            <a:ext cx="6000749" cy="78714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8126" y="283210"/>
            <a:ext cx="55575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THỐNG</a:t>
            </a:r>
            <a:r>
              <a:rPr dirty="0" spc="-15"/>
              <a:t> </a:t>
            </a:r>
            <a:r>
              <a:rPr dirty="0" spc="-5"/>
              <a:t>KÊ </a:t>
            </a:r>
            <a:r>
              <a:rPr dirty="0" spc="-10"/>
              <a:t>CHI</a:t>
            </a:r>
            <a:r>
              <a:rPr dirty="0"/>
              <a:t> </a:t>
            </a:r>
            <a:r>
              <a:rPr dirty="0" spc="-5"/>
              <a:t>TIẾT</a:t>
            </a:r>
            <a:r>
              <a:rPr dirty="0"/>
              <a:t> </a:t>
            </a:r>
            <a:r>
              <a:rPr dirty="0" spc="-25"/>
              <a:t>CÔNG</a:t>
            </a:r>
            <a:r>
              <a:rPr dirty="0"/>
              <a:t> </a:t>
            </a:r>
            <a:r>
              <a:rPr dirty="0" spc="-5"/>
              <a:t>NGHỆ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3364" y="799613"/>
            <a:ext cx="8520430" cy="1162685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10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200" spc="-5">
                <a:latin typeface="Segoe UI"/>
                <a:cs typeface="Segoe UI"/>
              </a:rPr>
              <a:t>GA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cho</a:t>
            </a:r>
            <a:r>
              <a:rPr dirty="0" sz="2200" spc="-5">
                <a:latin typeface="Segoe UI"/>
                <a:cs typeface="Segoe UI"/>
              </a:rPr>
              <a:t> phép</a:t>
            </a:r>
            <a:r>
              <a:rPr dirty="0" sz="2200" spc="-10">
                <a:latin typeface="Segoe UI"/>
                <a:cs typeface="Segoe UI"/>
              </a:rPr>
              <a:t> xem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thống</a:t>
            </a:r>
            <a:r>
              <a:rPr dirty="0" sz="2200" spc="30">
                <a:latin typeface="Segoe UI"/>
                <a:cs typeface="Segoe UI"/>
              </a:rPr>
              <a:t> </a:t>
            </a:r>
            <a:r>
              <a:rPr dirty="0" sz="2200" spc="-30">
                <a:latin typeface="Segoe UI"/>
                <a:cs typeface="Segoe UI"/>
              </a:rPr>
              <a:t>kê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chi</a:t>
            </a:r>
            <a:r>
              <a:rPr dirty="0" sz="2200" spc="-1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tiết</a:t>
            </a:r>
            <a:r>
              <a:rPr dirty="0" sz="2200" spc="2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theo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trình</a:t>
            </a:r>
            <a:r>
              <a:rPr dirty="0" sz="2200" spc="3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duyệt.</a:t>
            </a:r>
            <a:endParaRPr sz="22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520"/>
              </a:spcBef>
              <a:buFont typeface="Wingdings"/>
              <a:buChar char=""/>
              <a:tabLst>
                <a:tab pos="355600" algn="l"/>
                <a:tab pos="1169670" algn="l"/>
                <a:tab pos="1997075" algn="l"/>
                <a:tab pos="2799080" algn="l"/>
                <a:tab pos="3237865" algn="l"/>
                <a:tab pos="4222115" algn="l"/>
                <a:tab pos="4718050" algn="l"/>
                <a:tab pos="5240655" algn="l"/>
                <a:tab pos="5826125" algn="l"/>
                <a:tab pos="6614159" algn="l"/>
                <a:tab pos="7415530" algn="l"/>
                <a:tab pos="7854315" algn="l"/>
              </a:tabLst>
            </a:pPr>
            <a:r>
              <a:rPr dirty="0" sz="2200" spc="-5">
                <a:latin typeface="Segoe UI"/>
                <a:cs typeface="Segoe UI"/>
              </a:rPr>
              <a:t>Nhắp	</a:t>
            </a:r>
            <a:r>
              <a:rPr dirty="0" sz="2200" b="1">
                <a:latin typeface="Segoe UI"/>
                <a:cs typeface="Segoe UI"/>
              </a:rPr>
              <a:t>Công	</a:t>
            </a:r>
            <a:r>
              <a:rPr dirty="0" sz="2200" spc="-5" b="1">
                <a:latin typeface="Segoe UI"/>
                <a:cs typeface="Segoe UI"/>
              </a:rPr>
              <a:t>nghệ	</a:t>
            </a:r>
            <a:r>
              <a:rPr dirty="0" sz="2200" spc="-5">
                <a:latin typeface="Wingdings"/>
                <a:cs typeface="Wingdings"/>
              </a:rPr>
              <a:t></a:t>
            </a:r>
            <a:r>
              <a:rPr dirty="0" sz="2200" spc="-5">
                <a:latin typeface="Times New Roman"/>
                <a:cs typeface="Times New Roman"/>
              </a:rPr>
              <a:t>	</a:t>
            </a:r>
            <a:r>
              <a:rPr dirty="0" sz="2200" spc="-5" b="1">
                <a:latin typeface="Segoe UI"/>
                <a:cs typeface="Segoe UI"/>
              </a:rPr>
              <a:t>Thông	tin	</a:t>
            </a:r>
            <a:r>
              <a:rPr dirty="0" sz="2200" b="1">
                <a:latin typeface="Segoe UI"/>
                <a:cs typeface="Segoe UI"/>
              </a:rPr>
              <a:t>chi	</a:t>
            </a:r>
            <a:r>
              <a:rPr dirty="0" sz="2200" spc="-5" b="1">
                <a:latin typeface="Segoe UI"/>
                <a:cs typeface="Segoe UI"/>
              </a:rPr>
              <a:t>tiết	</a:t>
            </a:r>
            <a:r>
              <a:rPr dirty="0" sz="2200" b="1">
                <a:latin typeface="Segoe UI"/>
                <a:cs typeface="Segoe UI"/>
              </a:rPr>
              <a:t>công	</a:t>
            </a:r>
            <a:r>
              <a:rPr dirty="0" sz="2200" spc="-5" b="1">
                <a:latin typeface="Segoe UI"/>
                <a:cs typeface="Segoe UI"/>
              </a:rPr>
              <a:t>nghệ	</a:t>
            </a:r>
            <a:r>
              <a:rPr dirty="0" sz="2200" spc="-5">
                <a:latin typeface="Wingdings"/>
                <a:cs typeface="Wingdings"/>
              </a:rPr>
              <a:t></a:t>
            </a:r>
            <a:r>
              <a:rPr dirty="0" sz="2200" spc="-5">
                <a:latin typeface="Times New Roman"/>
                <a:cs typeface="Times New Roman"/>
              </a:rPr>
              <a:t>	</a:t>
            </a:r>
            <a:r>
              <a:rPr dirty="0" sz="2200" spc="-10">
                <a:latin typeface="Segoe UI"/>
                <a:cs typeface="Segoe UI"/>
              </a:rPr>
              <a:t>Chọn</a:t>
            </a:r>
            <a:endParaRPr sz="2200">
              <a:latin typeface="Segoe UI"/>
              <a:cs typeface="Segoe UI"/>
            </a:endParaRPr>
          </a:p>
          <a:p>
            <a:pPr marL="354965">
              <a:lnSpc>
                <a:spcPct val="100000"/>
              </a:lnSpc>
            </a:pPr>
            <a:r>
              <a:rPr dirty="0" sz="2200" spc="-10">
                <a:latin typeface="Segoe UI"/>
                <a:cs typeface="Segoe UI"/>
              </a:rPr>
              <a:t>khoảng</a:t>
            </a:r>
            <a:r>
              <a:rPr dirty="0" sz="2200" spc="2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thời</a:t>
            </a:r>
            <a:r>
              <a:rPr dirty="0" sz="2200" spc="2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gian</a:t>
            </a:r>
            <a:r>
              <a:rPr dirty="0" sz="2200" spc="30">
                <a:latin typeface="Segoe UI"/>
                <a:cs typeface="Segoe UI"/>
              </a:rPr>
              <a:t> </a:t>
            </a:r>
            <a:r>
              <a:rPr dirty="0" sz="2200" spc="-5">
                <a:latin typeface="Wingdings"/>
                <a:cs typeface="Wingdings"/>
              </a:rPr>
              <a:t></a:t>
            </a:r>
            <a:r>
              <a:rPr dirty="0" sz="2200" spc="55">
                <a:latin typeface="Times New Roman"/>
                <a:cs typeface="Times New Roman"/>
              </a:rPr>
              <a:t> </a:t>
            </a:r>
            <a:r>
              <a:rPr dirty="0" sz="2200" spc="-5">
                <a:latin typeface="Segoe UI"/>
                <a:cs typeface="Segoe UI"/>
              </a:rPr>
              <a:t>sẽ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thấy</a:t>
            </a:r>
            <a:r>
              <a:rPr dirty="0" sz="2200" spc="2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thống</a:t>
            </a:r>
            <a:r>
              <a:rPr dirty="0" sz="2200" spc="15">
                <a:latin typeface="Segoe UI"/>
                <a:cs typeface="Segoe UI"/>
              </a:rPr>
              <a:t> </a:t>
            </a:r>
            <a:r>
              <a:rPr dirty="0" sz="2200" spc="-30">
                <a:latin typeface="Segoe UI"/>
                <a:cs typeface="Segoe UI"/>
              </a:rPr>
              <a:t>kê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chi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tiết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trình</a:t>
            </a:r>
            <a:r>
              <a:rPr dirty="0" sz="2200" spc="2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duyệt</a:t>
            </a:r>
            <a:r>
              <a:rPr dirty="0" sz="2200" spc="1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.</a:t>
            </a:r>
            <a:endParaRPr sz="2200">
              <a:latin typeface="Segoe UI"/>
              <a:cs typeface="Segoe U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47548" y="2090420"/>
            <a:ext cx="8252459" cy="4475480"/>
            <a:chOff x="447548" y="2090420"/>
            <a:chExt cx="8252459" cy="447548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0248" y="2103120"/>
              <a:ext cx="8226552" cy="445008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53898" y="2096770"/>
              <a:ext cx="8239759" cy="4462780"/>
            </a:xfrm>
            <a:custGeom>
              <a:avLst/>
              <a:gdLst/>
              <a:ahLst/>
              <a:cxnLst/>
              <a:rect l="l" t="t" r="r" b="b"/>
              <a:pathLst>
                <a:path w="8239759" h="4462780">
                  <a:moveTo>
                    <a:pt x="0" y="4462780"/>
                  </a:moveTo>
                  <a:lnTo>
                    <a:pt x="8239252" y="4462780"/>
                  </a:lnTo>
                  <a:lnTo>
                    <a:pt x="8239252" y="0"/>
                  </a:lnTo>
                  <a:lnTo>
                    <a:pt x="0" y="0"/>
                  </a:lnTo>
                  <a:lnTo>
                    <a:pt x="0" y="4462780"/>
                  </a:lnTo>
                  <a:close/>
                </a:path>
              </a:pathLst>
            </a:custGeom>
            <a:ln w="127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63612" y="318515"/>
            <a:ext cx="1233677" cy="6377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30490" y="391414"/>
            <a:ext cx="876935" cy="36766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250" spc="-10"/>
              <a:t>D</a:t>
            </a:r>
            <a:r>
              <a:rPr dirty="0" sz="2250"/>
              <a:t>E</a:t>
            </a:r>
            <a:r>
              <a:rPr dirty="0" sz="2250" spc="-15"/>
              <a:t>MO</a:t>
            </a:r>
            <a:endParaRPr sz="2250"/>
          </a:p>
        </p:txBody>
      </p:sp>
      <p:grpSp>
        <p:nvGrpSpPr>
          <p:cNvPr id="4" name="object 4"/>
          <p:cNvGrpSpPr/>
          <p:nvPr/>
        </p:nvGrpSpPr>
        <p:grpSpPr>
          <a:xfrm>
            <a:off x="1447800" y="867155"/>
            <a:ext cx="6400800" cy="5762625"/>
            <a:chOff x="1447800" y="867155"/>
            <a:chExt cx="6400800" cy="5762625"/>
          </a:xfrm>
        </p:grpSpPr>
        <p:sp>
          <p:nvSpPr>
            <p:cNvPr id="5" name="object 5"/>
            <p:cNvSpPr/>
            <p:nvPr/>
          </p:nvSpPr>
          <p:spPr>
            <a:xfrm>
              <a:off x="1447800" y="2822448"/>
              <a:ext cx="4944110" cy="1042669"/>
            </a:xfrm>
            <a:custGeom>
              <a:avLst/>
              <a:gdLst/>
              <a:ahLst/>
              <a:cxnLst/>
              <a:rect l="l" t="t" r="r" b="b"/>
              <a:pathLst>
                <a:path w="4944110" h="1042670">
                  <a:moveTo>
                    <a:pt x="4943856" y="0"/>
                  </a:moveTo>
                  <a:lnTo>
                    <a:pt x="0" y="0"/>
                  </a:lnTo>
                  <a:lnTo>
                    <a:pt x="0" y="1042415"/>
                  </a:lnTo>
                  <a:lnTo>
                    <a:pt x="4943856" y="1042415"/>
                  </a:lnTo>
                  <a:lnTo>
                    <a:pt x="49438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6336" y="867155"/>
              <a:ext cx="5443727" cy="576224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47800" y="2823971"/>
              <a:ext cx="6400800" cy="3805554"/>
            </a:xfrm>
            <a:custGeom>
              <a:avLst/>
              <a:gdLst/>
              <a:ahLst/>
              <a:cxnLst/>
              <a:rect l="l" t="t" r="r" b="b"/>
              <a:pathLst>
                <a:path w="6400800" h="3805554">
                  <a:moveTo>
                    <a:pt x="6400800" y="1042416"/>
                  </a:moveTo>
                  <a:lnTo>
                    <a:pt x="0" y="1042416"/>
                  </a:lnTo>
                  <a:lnTo>
                    <a:pt x="0" y="3805428"/>
                  </a:lnTo>
                  <a:lnTo>
                    <a:pt x="6400800" y="3805428"/>
                  </a:lnTo>
                  <a:lnTo>
                    <a:pt x="6400800" y="1042416"/>
                  </a:lnTo>
                  <a:close/>
                </a:path>
                <a:path w="6400800" h="3805554">
                  <a:moveTo>
                    <a:pt x="6400800" y="0"/>
                  </a:moveTo>
                  <a:lnTo>
                    <a:pt x="4943856" y="0"/>
                  </a:lnTo>
                  <a:lnTo>
                    <a:pt x="4943856" y="1040892"/>
                  </a:lnTo>
                  <a:lnTo>
                    <a:pt x="6400800" y="1040892"/>
                  </a:lnTo>
                  <a:lnTo>
                    <a:pt x="64008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526794" y="3370071"/>
            <a:ext cx="4298950" cy="202818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614805">
              <a:lnSpc>
                <a:spcPts val="13585"/>
              </a:lnSpc>
              <a:spcBef>
                <a:spcPts val="95"/>
              </a:spcBef>
            </a:pPr>
            <a:r>
              <a:rPr dirty="0" sz="6600" spc="-5" b="1">
                <a:solidFill>
                  <a:srgbClr val="FFFFFF"/>
                </a:solidFill>
                <a:latin typeface="Calibri"/>
                <a:cs typeface="Calibri"/>
              </a:rPr>
              <a:t>DEM</a:t>
            </a:r>
            <a:r>
              <a:rPr dirty="0" sz="11500" spc="-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endParaRPr sz="11500">
              <a:latin typeface="Calibri"/>
              <a:cs typeface="Calibri"/>
            </a:endParaRPr>
          </a:p>
          <a:p>
            <a:pPr marL="12700">
              <a:lnSpc>
                <a:spcPts val="2185"/>
              </a:lnSpc>
              <a:tabLst>
                <a:tab pos="354965" algn="l"/>
              </a:tabLst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-	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Giảng viên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demo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đăng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bài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viết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935479" y="867155"/>
            <a:ext cx="5796280" cy="2828925"/>
            <a:chOff x="1935479" y="867155"/>
            <a:chExt cx="5796280" cy="282892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05300" y="2950463"/>
              <a:ext cx="3425952" cy="28346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35479" y="867155"/>
              <a:ext cx="5443728" cy="2828544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36364" y="3866388"/>
            <a:ext cx="2616708" cy="261670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664" y="2286000"/>
              <a:ext cx="3395472" cy="201168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04444" y="548640"/>
              <a:ext cx="3505200" cy="1295400"/>
            </a:xfrm>
            <a:custGeom>
              <a:avLst/>
              <a:gdLst/>
              <a:ahLst/>
              <a:cxnLst/>
              <a:rect l="l" t="t" r="r" b="b"/>
              <a:pathLst>
                <a:path w="3505200" h="1295400">
                  <a:moveTo>
                    <a:pt x="3505200" y="0"/>
                  </a:moveTo>
                  <a:lnTo>
                    <a:pt x="0" y="0"/>
                  </a:lnTo>
                  <a:lnTo>
                    <a:pt x="0" y="1295400"/>
                  </a:lnTo>
                  <a:lnTo>
                    <a:pt x="3505200" y="1295400"/>
                  </a:lnTo>
                  <a:lnTo>
                    <a:pt x="3505200" y="0"/>
                  </a:lnTo>
                  <a:close/>
                </a:path>
              </a:pathLst>
            </a:custGeom>
            <a:solidFill>
              <a:srgbClr val="F164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9664" y="441959"/>
              <a:ext cx="3116580" cy="13639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3819" y="4896611"/>
              <a:ext cx="5250179" cy="70332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22419" y="5277611"/>
              <a:ext cx="4862322" cy="70332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30139" y="5658611"/>
              <a:ext cx="3160014" cy="70332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19244" y="3139439"/>
              <a:ext cx="1482089" cy="73380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64707" y="3139439"/>
              <a:ext cx="2859786" cy="73380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67200" y="3535679"/>
              <a:ext cx="4606290" cy="73380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98848" y="3931920"/>
              <a:ext cx="4054602" cy="73380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078985" y="3225164"/>
            <a:ext cx="4836795" cy="29229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34290">
              <a:lnSpc>
                <a:spcPct val="100000"/>
              </a:lnSpc>
              <a:spcBef>
                <a:spcPts val="105"/>
              </a:spcBef>
            </a:pPr>
            <a:r>
              <a:rPr dirty="0" sz="2600" b="1">
                <a:solidFill>
                  <a:srgbClr val="00AF50"/>
                </a:solidFill>
                <a:latin typeface="Arial"/>
                <a:cs typeface="Arial"/>
              </a:rPr>
              <a:t>BÀI</a:t>
            </a:r>
            <a:r>
              <a:rPr dirty="0" sz="2600" spc="-35" b="1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2600" b="1">
                <a:solidFill>
                  <a:srgbClr val="00AF50"/>
                </a:solidFill>
                <a:latin typeface="Arial"/>
                <a:cs typeface="Arial"/>
              </a:rPr>
              <a:t>6:</a:t>
            </a:r>
            <a:r>
              <a:rPr dirty="0" sz="2600" spc="-15" b="1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2600" b="1">
                <a:solidFill>
                  <a:srgbClr val="00AF50"/>
                </a:solidFill>
                <a:latin typeface="Arial"/>
                <a:cs typeface="Arial"/>
              </a:rPr>
              <a:t>THỐNG</a:t>
            </a:r>
            <a:r>
              <a:rPr dirty="0" sz="2600" spc="-40" b="1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2600" b="1">
                <a:solidFill>
                  <a:srgbClr val="00AF50"/>
                </a:solidFill>
                <a:latin typeface="Arial"/>
                <a:cs typeface="Arial"/>
              </a:rPr>
              <a:t>KÊ</a:t>
            </a:r>
            <a:r>
              <a:rPr dirty="0" sz="2600" spc="-15" b="1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2600" spc="-5" b="1">
                <a:solidFill>
                  <a:srgbClr val="00AF50"/>
                </a:solidFill>
                <a:latin typeface="Arial"/>
                <a:cs typeface="Arial"/>
              </a:rPr>
              <a:t>ĐO</a:t>
            </a:r>
            <a:endParaRPr sz="2600">
              <a:latin typeface="Arial"/>
              <a:cs typeface="Arial"/>
            </a:endParaRPr>
          </a:p>
          <a:p>
            <a:pPr algn="ctr" marL="394970" marR="349250">
              <a:lnSpc>
                <a:spcPct val="100000"/>
              </a:lnSpc>
            </a:pPr>
            <a:r>
              <a:rPr dirty="0" sz="2600" b="1">
                <a:solidFill>
                  <a:srgbClr val="00AF50"/>
                </a:solidFill>
                <a:latin typeface="Arial"/>
                <a:cs typeface="Arial"/>
              </a:rPr>
              <a:t>LƯỜNG,</a:t>
            </a:r>
            <a:r>
              <a:rPr dirty="0" sz="2600" spc="-35" b="1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2600" b="1">
                <a:solidFill>
                  <a:srgbClr val="00AF50"/>
                </a:solidFill>
                <a:latin typeface="Arial"/>
                <a:cs typeface="Arial"/>
              </a:rPr>
              <a:t>TĂNG</a:t>
            </a:r>
            <a:r>
              <a:rPr dirty="0" sz="2600" spc="-35" b="1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2600" b="1">
                <a:solidFill>
                  <a:srgbClr val="00AF50"/>
                </a:solidFill>
                <a:latin typeface="Arial"/>
                <a:cs typeface="Arial"/>
              </a:rPr>
              <a:t>HIỆU</a:t>
            </a:r>
            <a:r>
              <a:rPr dirty="0" sz="2600" spc="-15" b="1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2600" b="1">
                <a:solidFill>
                  <a:srgbClr val="00AF50"/>
                </a:solidFill>
                <a:latin typeface="Arial"/>
                <a:cs typeface="Arial"/>
              </a:rPr>
              <a:t>QUẢ </a:t>
            </a:r>
            <a:r>
              <a:rPr dirty="0" sz="2600" spc="-710" b="1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2600" b="1">
                <a:solidFill>
                  <a:srgbClr val="00AF50"/>
                </a:solidFill>
                <a:latin typeface="Arial"/>
                <a:cs typeface="Arial"/>
              </a:rPr>
              <a:t>HOẠT</a:t>
            </a:r>
            <a:r>
              <a:rPr dirty="0" sz="2600" spc="-35" b="1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2600" b="1">
                <a:solidFill>
                  <a:srgbClr val="00AF50"/>
                </a:solidFill>
                <a:latin typeface="Arial"/>
                <a:cs typeface="Arial"/>
              </a:rPr>
              <a:t>ĐỘNG</a:t>
            </a:r>
            <a:r>
              <a:rPr dirty="0" sz="2600" spc="-35" b="1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2600" b="1">
                <a:solidFill>
                  <a:srgbClr val="00AF50"/>
                </a:solidFill>
                <a:latin typeface="Arial"/>
                <a:cs typeface="Arial"/>
              </a:rPr>
              <a:t>WEBSITE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850">
              <a:latin typeface="Arial"/>
              <a:cs typeface="Arial"/>
            </a:endParaRPr>
          </a:p>
          <a:p>
            <a:pPr algn="ctr" marL="12700" marR="5080">
              <a:lnSpc>
                <a:spcPct val="100000"/>
              </a:lnSpc>
            </a:pPr>
            <a:r>
              <a:rPr dirty="0" sz="2500" spc="-10" b="1">
                <a:solidFill>
                  <a:srgbClr val="FF5A33"/>
                </a:solidFill>
                <a:latin typeface="Segoe UI"/>
                <a:cs typeface="Segoe UI"/>
              </a:rPr>
              <a:t>PHẦN</a:t>
            </a:r>
            <a:r>
              <a:rPr dirty="0" sz="2500" spc="-5" b="1">
                <a:solidFill>
                  <a:srgbClr val="FF5A33"/>
                </a:solidFill>
                <a:latin typeface="Segoe UI"/>
                <a:cs typeface="Segoe UI"/>
              </a:rPr>
              <a:t> 2:</a:t>
            </a:r>
            <a:r>
              <a:rPr dirty="0" sz="2500" spc="-15" b="1">
                <a:solidFill>
                  <a:srgbClr val="FF5A33"/>
                </a:solidFill>
                <a:latin typeface="Segoe UI"/>
                <a:cs typeface="Segoe UI"/>
              </a:rPr>
              <a:t> </a:t>
            </a:r>
            <a:r>
              <a:rPr dirty="0" sz="2500" spc="-45" b="1">
                <a:solidFill>
                  <a:srgbClr val="FF5A33"/>
                </a:solidFill>
                <a:latin typeface="Segoe UI"/>
                <a:cs typeface="Segoe UI"/>
              </a:rPr>
              <a:t>TĂNG</a:t>
            </a:r>
            <a:r>
              <a:rPr dirty="0" sz="2500" spc="-10" b="1">
                <a:solidFill>
                  <a:srgbClr val="FF5A33"/>
                </a:solidFill>
                <a:latin typeface="Segoe UI"/>
                <a:cs typeface="Segoe UI"/>
              </a:rPr>
              <a:t> </a:t>
            </a:r>
            <a:r>
              <a:rPr dirty="0" sz="2500" spc="-5" b="1">
                <a:solidFill>
                  <a:srgbClr val="FF5A33"/>
                </a:solidFill>
                <a:latin typeface="Segoe UI"/>
                <a:cs typeface="Segoe UI"/>
              </a:rPr>
              <a:t>HIỆU</a:t>
            </a:r>
            <a:r>
              <a:rPr dirty="0" sz="2500" spc="-15" b="1">
                <a:solidFill>
                  <a:srgbClr val="FF5A33"/>
                </a:solidFill>
                <a:latin typeface="Segoe UI"/>
                <a:cs typeface="Segoe UI"/>
              </a:rPr>
              <a:t> </a:t>
            </a:r>
            <a:r>
              <a:rPr dirty="0" sz="2500" spc="-5" b="1">
                <a:solidFill>
                  <a:srgbClr val="FF5A33"/>
                </a:solidFill>
                <a:latin typeface="Segoe UI"/>
                <a:cs typeface="Segoe UI"/>
              </a:rPr>
              <a:t>QUẢ </a:t>
            </a:r>
            <a:r>
              <a:rPr dirty="0" sz="2500" spc="-10" b="1">
                <a:solidFill>
                  <a:srgbClr val="FF5A33"/>
                </a:solidFill>
                <a:latin typeface="Segoe UI"/>
                <a:cs typeface="Segoe UI"/>
              </a:rPr>
              <a:t>HOẠT </a:t>
            </a:r>
            <a:r>
              <a:rPr dirty="0" sz="2500" spc="-675" b="1">
                <a:solidFill>
                  <a:srgbClr val="FF5A33"/>
                </a:solidFill>
                <a:latin typeface="Segoe UI"/>
                <a:cs typeface="Segoe UI"/>
              </a:rPr>
              <a:t> </a:t>
            </a:r>
            <a:r>
              <a:rPr dirty="0" sz="2500" spc="-10" b="1">
                <a:solidFill>
                  <a:srgbClr val="FF5A33"/>
                </a:solidFill>
                <a:latin typeface="Segoe UI"/>
                <a:cs typeface="Segoe UI"/>
              </a:rPr>
              <a:t>ĐỘNG </a:t>
            </a:r>
            <a:r>
              <a:rPr dirty="0" sz="2500" spc="-5" b="1">
                <a:solidFill>
                  <a:srgbClr val="FF5A33"/>
                </a:solidFill>
                <a:latin typeface="Segoe UI"/>
                <a:cs typeface="Segoe UI"/>
              </a:rPr>
              <a:t>WEBSITE </a:t>
            </a:r>
            <a:r>
              <a:rPr dirty="0" sz="2500" b="1">
                <a:solidFill>
                  <a:srgbClr val="FF5A33"/>
                </a:solidFill>
                <a:latin typeface="Segoe UI"/>
                <a:cs typeface="Segoe UI"/>
              </a:rPr>
              <a:t>VỚI </a:t>
            </a:r>
            <a:r>
              <a:rPr dirty="0" sz="2500" spc="-5" b="1">
                <a:solidFill>
                  <a:srgbClr val="FF5A33"/>
                </a:solidFill>
                <a:latin typeface="Segoe UI"/>
                <a:cs typeface="Segoe UI"/>
              </a:rPr>
              <a:t>GOOGLE </a:t>
            </a:r>
            <a:r>
              <a:rPr dirty="0" sz="2500" b="1">
                <a:solidFill>
                  <a:srgbClr val="FF5A33"/>
                </a:solidFill>
                <a:latin typeface="Segoe UI"/>
                <a:cs typeface="Segoe UI"/>
              </a:rPr>
              <a:t> </a:t>
            </a:r>
            <a:r>
              <a:rPr dirty="0" sz="2500" spc="-5" b="1">
                <a:solidFill>
                  <a:srgbClr val="FF5A33"/>
                </a:solidFill>
                <a:latin typeface="Segoe UI"/>
                <a:cs typeface="Segoe UI"/>
              </a:rPr>
              <a:t>SEARCH</a:t>
            </a:r>
            <a:r>
              <a:rPr dirty="0" sz="2500" spc="-10" b="1">
                <a:solidFill>
                  <a:srgbClr val="FF5A33"/>
                </a:solidFill>
                <a:latin typeface="Segoe UI"/>
                <a:cs typeface="Segoe UI"/>
              </a:rPr>
              <a:t> </a:t>
            </a:r>
            <a:r>
              <a:rPr dirty="0" sz="2500" spc="-15" b="1">
                <a:solidFill>
                  <a:srgbClr val="FF5A33"/>
                </a:solidFill>
                <a:latin typeface="Segoe UI"/>
                <a:cs typeface="Segoe UI"/>
              </a:rPr>
              <a:t>CONSOLE</a:t>
            </a:r>
            <a:endParaRPr sz="25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5272" y="190500"/>
            <a:ext cx="7044690" cy="78714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03805" y="283210"/>
            <a:ext cx="659955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GIỚI</a:t>
            </a:r>
            <a:r>
              <a:rPr dirty="0" spc="-15"/>
              <a:t> </a:t>
            </a:r>
            <a:r>
              <a:rPr dirty="0" spc="-5"/>
              <a:t>THIỆU</a:t>
            </a:r>
            <a:r>
              <a:rPr dirty="0" spc="-10"/>
              <a:t> </a:t>
            </a:r>
            <a:r>
              <a:rPr dirty="0" spc="-5"/>
              <a:t>GOOGLE</a:t>
            </a:r>
            <a:r>
              <a:rPr dirty="0" spc="-15"/>
              <a:t> </a:t>
            </a:r>
            <a:r>
              <a:rPr dirty="0" spc="-5"/>
              <a:t>SEARCH</a:t>
            </a:r>
            <a:r>
              <a:rPr dirty="0" spc="10"/>
              <a:t> </a:t>
            </a:r>
            <a:r>
              <a:rPr dirty="0" spc="-15"/>
              <a:t>CONSOLE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9292" y="1016253"/>
            <a:ext cx="8219440" cy="2367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55600" marR="5080" indent="-34290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400" spc="-5">
                <a:latin typeface="Segoe UI"/>
                <a:cs typeface="Segoe UI"/>
              </a:rPr>
              <a:t>Google</a:t>
            </a:r>
            <a:r>
              <a:rPr dirty="0" sz="2400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Search</a:t>
            </a:r>
            <a:r>
              <a:rPr dirty="0" sz="2400">
                <a:latin typeface="Segoe UI"/>
                <a:cs typeface="Segoe UI"/>
              </a:rPr>
              <a:t> Console</a:t>
            </a:r>
            <a:r>
              <a:rPr dirty="0" sz="2400" spc="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(</a:t>
            </a:r>
            <a:r>
              <a:rPr dirty="0" sz="2400" b="1">
                <a:latin typeface="Segoe UI"/>
                <a:cs typeface="Segoe UI"/>
              </a:rPr>
              <a:t>GSC</a:t>
            </a:r>
            <a:r>
              <a:rPr dirty="0" sz="2400">
                <a:latin typeface="Segoe UI"/>
                <a:cs typeface="Segoe UI"/>
              </a:rPr>
              <a:t>)</a:t>
            </a:r>
            <a:r>
              <a:rPr dirty="0" sz="2400" spc="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là</a:t>
            </a:r>
            <a:r>
              <a:rPr dirty="0" sz="2400">
                <a:latin typeface="Segoe UI"/>
                <a:cs typeface="Segoe UI"/>
              </a:rPr>
              <a:t> công</a:t>
            </a:r>
            <a:r>
              <a:rPr dirty="0" sz="2400" spc="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cụ</a:t>
            </a:r>
            <a:r>
              <a:rPr dirty="0" sz="2400" spc="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hữu</a:t>
            </a:r>
            <a:r>
              <a:rPr dirty="0" sz="2400" spc="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ích</a:t>
            </a:r>
            <a:r>
              <a:rPr dirty="0" sz="2400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của </a:t>
            </a:r>
            <a:r>
              <a:rPr dirty="0" sz="2400" spc="-64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Google </a:t>
            </a:r>
            <a:r>
              <a:rPr dirty="0" sz="2400">
                <a:latin typeface="Segoe UI"/>
                <a:cs typeface="Segoe UI"/>
              </a:rPr>
              <a:t>giúp bạn giám sát </a:t>
            </a:r>
            <a:r>
              <a:rPr dirty="0" sz="2400" spc="-25">
                <a:latin typeface="Segoe UI"/>
                <a:cs typeface="Segoe UI"/>
              </a:rPr>
              <a:t>và </a:t>
            </a:r>
            <a:r>
              <a:rPr dirty="0" sz="2400">
                <a:latin typeface="Segoe UI"/>
                <a:cs typeface="Segoe UI"/>
              </a:rPr>
              <a:t>tối ưu </a:t>
            </a:r>
            <a:r>
              <a:rPr dirty="0" sz="2400" spc="-5">
                <a:latin typeface="Segoe UI"/>
                <a:cs typeface="Segoe UI"/>
              </a:rPr>
              <a:t>hiệu suất hoạt </a:t>
            </a:r>
            <a:r>
              <a:rPr dirty="0" sz="2400">
                <a:latin typeface="Segoe UI"/>
                <a:cs typeface="Segoe UI"/>
              </a:rPr>
              <a:t>động </a:t>
            </a:r>
            <a:r>
              <a:rPr dirty="0" sz="2400" spc="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của</a:t>
            </a:r>
            <a:r>
              <a:rPr dirty="0" sz="2400" spc="58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website.</a:t>
            </a:r>
            <a:r>
              <a:rPr dirty="0" sz="2400" spc="56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Đây</a:t>
            </a:r>
            <a:r>
              <a:rPr dirty="0" sz="2400" spc="600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là</a:t>
            </a:r>
            <a:r>
              <a:rPr dirty="0" sz="2400" spc="59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công</a:t>
            </a:r>
            <a:r>
              <a:rPr dirty="0" sz="2400" spc="59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cụ</a:t>
            </a:r>
            <a:r>
              <a:rPr dirty="0" sz="2400" spc="570">
                <a:latin typeface="Segoe UI"/>
                <a:cs typeface="Segoe UI"/>
              </a:rPr>
              <a:t> </a:t>
            </a:r>
            <a:r>
              <a:rPr dirty="0" sz="2400" spc="5">
                <a:latin typeface="Segoe UI"/>
                <a:cs typeface="Segoe UI"/>
              </a:rPr>
              <a:t>rất</a:t>
            </a:r>
            <a:r>
              <a:rPr dirty="0" sz="2400" spc="57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quan</a:t>
            </a:r>
            <a:r>
              <a:rPr dirty="0" sz="2400" spc="59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trọng</a:t>
            </a:r>
            <a:r>
              <a:rPr dirty="0" sz="2400" spc="58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với</a:t>
            </a:r>
            <a:r>
              <a:rPr dirty="0" sz="2400" spc="58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người </a:t>
            </a:r>
            <a:r>
              <a:rPr dirty="0" sz="2400" spc="-64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quản</a:t>
            </a:r>
            <a:r>
              <a:rPr dirty="0" sz="2400" spc="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trị</a:t>
            </a:r>
            <a:r>
              <a:rPr dirty="0" sz="2400" spc="10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website.</a:t>
            </a:r>
            <a:endParaRPr sz="2400">
              <a:latin typeface="Segoe UI"/>
              <a:cs typeface="Segoe UI"/>
            </a:endParaRPr>
          </a:p>
          <a:p>
            <a:pPr algn="just" marL="355600" indent="-342900">
              <a:lnSpc>
                <a:spcPct val="100000"/>
              </a:lnSpc>
              <a:spcBef>
                <a:spcPts val="580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400" spc="-5">
                <a:latin typeface="Segoe UI"/>
                <a:cs typeface="Segoe UI"/>
              </a:rPr>
              <a:t>GSC</a:t>
            </a:r>
            <a:r>
              <a:rPr dirty="0" sz="2400">
                <a:latin typeface="Segoe UI"/>
                <a:cs typeface="Segoe UI"/>
              </a:rPr>
              <a:t> </a:t>
            </a:r>
            <a:r>
              <a:rPr dirty="0" sz="2400" spc="-10">
                <a:latin typeface="Segoe UI"/>
                <a:cs typeface="Segoe UI"/>
              </a:rPr>
              <a:t>hoàn</a:t>
            </a:r>
            <a:r>
              <a:rPr dirty="0" sz="2400" spc="15">
                <a:latin typeface="Segoe UI"/>
                <a:cs typeface="Segoe UI"/>
              </a:rPr>
              <a:t> </a:t>
            </a:r>
            <a:r>
              <a:rPr dirty="0" sz="2400" spc="-20">
                <a:latin typeface="Segoe UI"/>
                <a:cs typeface="Segoe UI"/>
              </a:rPr>
              <a:t>toàn</a:t>
            </a:r>
            <a:r>
              <a:rPr dirty="0" sz="2400" spc="10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miễn</a:t>
            </a:r>
            <a:r>
              <a:rPr dirty="0" sz="2400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phí.</a:t>
            </a:r>
            <a:endParaRPr sz="2400">
              <a:latin typeface="Segoe UI"/>
              <a:cs typeface="Segoe UI"/>
            </a:endParaRPr>
          </a:p>
          <a:p>
            <a:pPr algn="just" marL="355600" indent="-342900">
              <a:lnSpc>
                <a:spcPct val="100000"/>
              </a:lnSpc>
              <a:spcBef>
                <a:spcPts val="57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400">
                <a:latin typeface="Segoe UI"/>
                <a:cs typeface="Segoe UI"/>
              </a:rPr>
              <a:t>Cài</a:t>
            </a:r>
            <a:r>
              <a:rPr dirty="0" sz="2400" spc="-1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đặt</a:t>
            </a:r>
            <a:r>
              <a:rPr dirty="0" sz="2400" spc="-10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GSC </a:t>
            </a:r>
            <a:r>
              <a:rPr dirty="0" sz="2400">
                <a:latin typeface="Segoe UI"/>
                <a:cs typeface="Segoe UI"/>
              </a:rPr>
              <a:t>rất</a:t>
            </a:r>
            <a:r>
              <a:rPr dirty="0" sz="2400" spc="-1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dễ</a:t>
            </a:r>
            <a:r>
              <a:rPr dirty="0" sz="2400" spc="-2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dàng</a:t>
            </a:r>
            <a:endParaRPr sz="2400">
              <a:latin typeface="Segoe UI"/>
              <a:cs typeface="Segoe U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2311" y="3962400"/>
            <a:ext cx="7199376" cy="25450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8676" y="190500"/>
            <a:ext cx="3507485" cy="78714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17845" y="283210"/>
            <a:ext cx="30638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GSC</a:t>
            </a:r>
            <a:r>
              <a:rPr dirty="0" spc="-20"/>
              <a:t> </a:t>
            </a:r>
            <a:r>
              <a:rPr dirty="0" spc="-10"/>
              <a:t>CUNG CẤP</a:t>
            </a:r>
            <a:r>
              <a:rPr dirty="0" spc="-5"/>
              <a:t> GÌ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6892" y="1168653"/>
            <a:ext cx="8007350" cy="4708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55600" marR="5080" indent="-34290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400" b="1">
                <a:latin typeface="Segoe UI"/>
                <a:cs typeface="Segoe UI"/>
              </a:rPr>
              <a:t>Tình </a:t>
            </a:r>
            <a:r>
              <a:rPr dirty="0" sz="2400" spc="-5" b="1">
                <a:latin typeface="Segoe UI"/>
                <a:cs typeface="Segoe UI"/>
              </a:rPr>
              <a:t>hình thu </a:t>
            </a:r>
            <a:r>
              <a:rPr dirty="0" sz="2400" b="1">
                <a:latin typeface="Segoe UI"/>
                <a:cs typeface="Segoe UI"/>
              </a:rPr>
              <a:t>thập </a:t>
            </a:r>
            <a:r>
              <a:rPr dirty="0" sz="2400" spc="-15" b="1">
                <a:latin typeface="Segoe UI"/>
                <a:cs typeface="Segoe UI"/>
              </a:rPr>
              <a:t>và </a:t>
            </a:r>
            <a:r>
              <a:rPr dirty="0" sz="2400" b="1">
                <a:latin typeface="Segoe UI"/>
                <a:cs typeface="Segoe UI"/>
              </a:rPr>
              <a:t>các </a:t>
            </a:r>
            <a:r>
              <a:rPr dirty="0" sz="2400" spc="-5" b="1">
                <a:latin typeface="Segoe UI"/>
                <a:cs typeface="Segoe UI"/>
              </a:rPr>
              <a:t>lỗi trên website</a:t>
            </a:r>
            <a:r>
              <a:rPr dirty="0" sz="2400" spc="-5">
                <a:latin typeface="Segoe UI"/>
                <a:cs typeface="Segoe UI"/>
              </a:rPr>
              <a:t>: </a:t>
            </a:r>
            <a:r>
              <a:rPr dirty="0" sz="2400">
                <a:latin typeface="Segoe UI"/>
                <a:cs typeface="Segoe UI"/>
              </a:rPr>
              <a:t>cung cấp </a:t>
            </a:r>
            <a:r>
              <a:rPr dirty="0" sz="2400" spc="5">
                <a:latin typeface="Segoe UI"/>
                <a:cs typeface="Segoe UI"/>
              </a:rPr>
              <a:t> </a:t>
            </a:r>
            <a:r>
              <a:rPr dirty="0" sz="2400" spc="-15">
                <a:latin typeface="Segoe UI"/>
                <a:cs typeface="Segoe UI"/>
              </a:rPr>
              <a:t>báo </a:t>
            </a:r>
            <a:r>
              <a:rPr dirty="0" sz="2400">
                <a:latin typeface="Segoe UI"/>
                <a:cs typeface="Segoe UI"/>
              </a:rPr>
              <a:t>cáo hoạt động </a:t>
            </a:r>
            <a:r>
              <a:rPr dirty="0" sz="2400" spc="-5">
                <a:latin typeface="Segoe UI"/>
                <a:cs typeface="Segoe UI"/>
              </a:rPr>
              <a:t>mà </a:t>
            </a:r>
            <a:r>
              <a:rPr dirty="0" sz="2400">
                <a:latin typeface="Segoe UI"/>
                <a:cs typeface="Segoe UI"/>
              </a:rPr>
              <a:t>bot Google đã thực </a:t>
            </a:r>
            <a:r>
              <a:rPr dirty="0" sz="2400" spc="-5">
                <a:latin typeface="Segoe UI"/>
                <a:cs typeface="Segoe UI"/>
              </a:rPr>
              <a:t>hiện </a:t>
            </a:r>
            <a:r>
              <a:rPr dirty="0" sz="2400" spc="-10">
                <a:latin typeface="Segoe UI"/>
                <a:cs typeface="Segoe UI"/>
              </a:rPr>
              <a:t>trên </a:t>
            </a:r>
            <a:r>
              <a:rPr dirty="0" sz="2400" spc="-5">
                <a:latin typeface="Segoe UI"/>
                <a:cs typeface="Segoe UI"/>
              </a:rPr>
              <a:t> </a:t>
            </a:r>
            <a:r>
              <a:rPr dirty="0" sz="2400" spc="-10">
                <a:latin typeface="Segoe UI"/>
                <a:cs typeface="Segoe UI"/>
              </a:rPr>
              <a:t>website </a:t>
            </a:r>
            <a:r>
              <a:rPr dirty="0" sz="2400" spc="-5">
                <a:latin typeface="Segoe UI"/>
                <a:cs typeface="Segoe UI"/>
              </a:rPr>
              <a:t>của </a:t>
            </a:r>
            <a:r>
              <a:rPr dirty="0" sz="2400">
                <a:latin typeface="Segoe UI"/>
                <a:cs typeface="Segoe UI"/>
              </a:rPr>
              <a:t>bạn </a:t>
            </a:r>
            <a:r>
              <a:rPr dirty="0" sz="2400" spc="-10">
                <a:latin typeface="Segoe UI"/>
                <a:cs typeface="Segoe UI"/>
              </a:rPr>
              <a:t>trong </a:t>
            </a:r>
            <a:r>
              <a:rPr dirty="0" sz="2400">
                <a:latin typeface="Segoe UI"/>
                <a:cs typeface="Segoe UI"/>
              </a:rPr>
              <a:t>90 </a:t>
            </a:r>
            <a:r>
              <a:rPr dirty="0" sz="2400" spc="-25">
                <a:latin typeface="Segoe UI"/>
                <a:cs typeface="Segoe UI"/>
              </a:rPr>
              <a:t>ngày, </a:t>
            </a:r>
            <a:r>
              <a:rPr dirty="0" sz="2400">
                <a:latin typeface="Segoe UI"/>
                <a:cs typeface="Segoe UI"/>
              </a:rPr>
              <a:t>đồng thời ghi nhận </a:t>
            </a:r>
            <a:r>
              <a:rPr dirty="0" sz="2400" spc="5">
                <a:latin typeface="Segoe UI"/>
                <a:cs typeface="Segoe UI"/>
              </a:rPr>
              <a:t>các </a:t>
            </a:r>
            <a:r>
              <a:rPr dirty="0" sz="2400" spc="10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lỗi</a:t>
            </a:r>
            <a:r>
              <a:rPr dirty="0" sz="2400" spc="2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nếu phát</a:t>
            </a:r>
            <a:r>
              <a:rPr dirty="0" sz="2400" spc="2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hiện.</a:t>
            </a:r>
            <a:endParaRPr sz="2400">
              <a:latin typeface="Segoe UI"/>
              <a:cs typeface="Segoe UI"/>
            </a:endParaRPr>
          </a:p>
          <a:p>
            <a:pPr algn="just" marL="355600" indent="-342900">
              <a:lnSpc>
                <a:spcPct val="100000"/>
              </a:lnSpc>
              <a:spcBef>
                <a:spcPts val="580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400" b="1">
                <a:latin typeface="Segoe UI"/>
                <a:cs typeface="Segoe UI"/>
              </a:rPr>
              <a:t>Kiểm</a:t>
            </a:r>
            <a:r>
              <a:rPr dirty="0" sz="2400" spc="45" b="1">
                <a:latin typeface="Segoe UI"/>
                <a:cs typeface="Segoe UI"/>
              </a:rPr>
              <a:t> </a:t>
            </a:r>
            <a:r>
              <a:rPr dirty="0" sz="2400" spc="-5" b="1">
                <a:latin typeface="Segoe UI"/>
                <a:cs typeface="Segoe UI"/>
              </a:rPr>
              <a:t>tra</a:t>
            </a:r>
            <a:r>
              <a:rPr dirty="0" sz="2400" spc="55" b="1">
                <a:latin typeface="Segoe UI"/>
                <a:cs typeface="Segoe UI"/>
              </a:rPr>
              <a:t> </a:t>
            </a:r>
            <a:r>
              <a:rPr dirty="0" sz="2400" b="1">
                <a:latin typeface="Segoe UI"/>
                <a:cs typeface="Segoe UI"/>
              </a:rPr>
              <a:t>URL:</a:t>
            </a:r>
            <a:r>
              <a:rPr dirty="0" sz="2400" spc="35" b="1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yêu</a:t>
            </a:r>
            <a:r>
              <a:rPr dirty="0" sz="2400" spc="4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cầu</a:t>
            </a:r>
            <a:r>
              <a:rPr dirty="0" sz="2400" spc="5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Google</a:t>
            </a:r>
            <a:r>
              <a:rPr dirty="0" sz="2400" spc="4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kiểm</a:t>
            </a:r>
            <a:r>
              <a:rPr dirty="0" sz="2400" spc="4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tra</a:t>
            </a:r>
            <a:r>
              <a:rPr dirty="0" sz="2400" spc="5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trang</a:t>
            </a:r>
            <a:r>
              <a:rPr dirty="0" sz="2400" spc="5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web</a:t>
            </a:r>
            <a:r>
              <a:rPr dirty="0" sz="2400" spc="50">
                <a:latin typeface="Segoe UI"/>
                <a:cs typeface="Segoe UI"/>
              </a:rPr>
              <a:t> </a:t>
            </a:r>
            <a:r>
              <a:rPr dirty="0" sz="2400" spc="-25">
                <a:latin typeface="Segoe UI"/>
                <a:cs typeface="Segoe UI"/>
              </a:rPr>
              <a:t>và</a:t>
            </a:r>
            <a:r>
              <a:rPr dirty="0" sz="2400" spc="65">
                <a:latin typeface="Segoe UI"/>
                <a:cs typeface="Segoe UI"/>
              </a:rPr>
              <a:t> </a:t>
            </a:r>
            <a:r>
              <a:rPr dirty="0" sz="2400" spc="-15">
                <a:latin typeface="Segoe UI"/>
                <a:cs typeface="Segoe UI"/>
              </a:rPr>
              <a:t>đề</a:t>
            </a:r>
            <a:endParaRPr sz="2400">
              <a:latin typeface="Segoe UI"/>
              <a:cs typeface="Segoe UI"/>
            </a:endParaRPr>
          </a:p>
          <a:p>
            <a:pPr algn="just" marL="355600">
              <a:lnSpc>
                <a:spcPct val="100000"/>
              </a:lnSpc>
            </a:pPr>
            <a:r>
              <a:rPr dirty="0" sz="2400">
                <a:latin typeface="Segoe UI"/>
                <a:cs typeface="Segoe UI"/>
              </a:rPr>
              <a:t>nghị </a:t>
            </a:r>
            <a:r>
              <a:rPr dirty="0" sz="2400" spc="-5">
                <a:latin typeface="Segoe UI"/>
                <a:cs typeface="Segoe UI"/>
              </a:rPr>
              <a:t>Google</a:t>
            </a:r>
            <a:r>
              <a:rPr dirty="0" sz="2400" spc="20">
                <a:latin typeface="Segoe UI"/>
                <a:cs typeface="Segoe UI"/>
              </a:rPr>
              <a:t> </a:t>
            </a:r>
            <a:r>
              <a:rPr dirty="0" sz="2400" spc="-20">
                <a:latin typeface="Segoe UI"/>
                <a:cs typeface="Segoe UI"/>
              </a:rPr>
              <a:t>vào</a:t>
            </a:r>
            <a:r>
              <a:rPr dirty="0" sz="2400">
                <a:latin typeface="Segoe UI"/>
                <a:cs typeface="Segoe UI"/>
              </a:rPr>
              <a:t> phân</a:t>
            </a:r>
            <a:r>
              <a:rPr dirty="0" sz="2400" spc="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tích</a:t>
            </a:r>
            <a:r>
              <a:rPr dirty="0" sz="2400" spc="1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website.</a:t>
            </a:r>
            <a:endParaRPr sz="2400">
              <a:latin typeface="Segoe UI"/>
              <a:cs typeface="Segoe UI"/>
            </a:endParaRPr>
          </a:p>
          <a:p>
            <a:pPr algn="just" marL="355600" marR="6985" indent="-342900">
              <a:lnSpc>
                <a:spcPct val="100000"/>
              </a:lnSpc>
              <a:spcBef>
                <a:spcPts val="57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400" spc="-5" b="1">
                <a:latin typeface="Segoe UI"/>
                <a:cs typeface="Segoe UI"/>
              </a:rPr>
              <a:t>Thống </a:t>
            </a:r>
            <a:r>
              <a:rPr dirty="0" sz="2400" spc="-20" b="1">
                <a:latin typeface="Segoe UI"/>
                <a:cs typeface="Segoe UI"/>
              </a:rPr>
              <a:t>kê </a:t>
            </a:r>
            <a:r>
              <a:rPr dirty="0" sz="2400" b="1">
                <a:latin typeface="Segoe UI"/>
                <a:cs typeface="Segoe UI"/>
              </a:rPr>
              <a:t>tìm </a:t>
            </a:r>
            <a:r>
              <a:rPr dirty="0" sz="2400" spc="-5" b="1">
                <a:latin typeface="Segoe UI"/>
                <a:cs typeface="Segoe UI"/>
              </a:rPr>
              <a:t>kiếm</a:t>
            </a:r>
            <a:r>
              <a:rPr dirty="0" sz="2400" spc="-5">
                <a:latin typeface="Segoe UI"/>
                <a:cs typeface="Segoe UI"/>
              </a:rPr>
              <a:t>: </a:t>
            </a:r>
            <a:r>
              <a:rPr dirty="0" sz="2400">
                <a:latin typeface="Segoe UI"/>
                <a:cs typeface="Segoe UI"/>
              </a:rPr>
              <a:t>xếp hạng của </a:t>
            </a:r>
            <a:r>
              <a:rPr dirty="0" sz="2400" spc="-5">
                <a:latin typeface="Segoe UI"/>
                <a:cs typeface="Segoe UI"/>
              </a:rPr>
              <a:t>website, </a:t>
            </a:r>
            <a:r>
              <a:rPr dirty="0" sz="2400">
                <a:latin typeface="Segoe UI"/>
                <a:cs typeface="Segoe UI"/>
              </a:rPr>
              <a:t>từ </a:t>
            </a:r>
            <a:r>
              <a:rPr dirty="0" sz="2400" spc="-15">
                <a:latin typeface="Segoe UI"/>
                <a:cs typeface="Segoe UI"/>
              </a:rPr>
              <a:t>khóa </a:t>
            </a:r>
            <a:r>
              <a:rPr dirty="0" sz="2400">
                <a:latin typeface="Segoe UI"/>
                <a:cs typeface="Segoe UI"/>
              </a:rPr>
              <a:t>dẫn </a:t>
            </a:r>
            <a:r>
              <a:rPr dirty="0" sz="2400" spc="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đến</a:t>
            </a:r>
            <a:r>
              <a:rPr dirty="0" sz="2400" spc="-5">
                <a:latin typeface="Segoe UI"/>
                <a:cs typeface="Segoe UI"/>
              </a:rPr>
              <a:t> website,...</a:t>
            </a:r>
            <a:endParaRPr sz="2400">
              <a:latin typeface="Segoe UI"/>
              <a:cs typeface="Segoe UI"/>
            </a:endParaRPr>
          </a:p>
          <a:p>
            <a:pPr algn="just" marL="355600" indent="-342900">
              <a:lnSpc>
                <a:spcPct val="100000"/>
              </a:lnSpc>
              <a:spcBef>
                <a:spcPts val="580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400" spc="-5" b="1">
                <a:latin typeface="Segoe UI"/>
                <a:cs typeface="Segoe UI"/>
              </a:rPr>
              <a:t>Thống</a:t>
            </a:r>
            <a:r>
              <a:rPr dirty="0" sz="2400" spc="114" b="1">
                <a:latin typeface="Segoe UI"/>
                <a:cs typeface="Segoe UI"/>
              </a:rPr>
              <a:t> </a:t>
            </a:r>
            <a:r>
              <a:rPr dirty="0" sz="2400" spc="-20" b="1">
                <a:latin typeface="Segoe UI"/>
                <a:cs typeface="Segoe UI"/>
              </a:rPr>
              <a:t>kê</a:t>
            </a:r>
            <a:r>
              <a:rPr dirty="0" sz="2400" spc="110" b="1">
                <a:latin typeface="Segoe UI"/>
                <a:cs typeface="Segoe UI"/>
              </a:rPr>
              <a:t> </a:t>
            </a:r>
            <a:r>
              <a:rPr dirty="0" sz="2400" b="1">
                <a:latin typeface="Segoe UI"/>
                <a:cs typeface="Segoe UI"/>
              </a:rPr>
              <a:t>link</a:t>
            </a:r>
            <a:r>
              <a:rPr dirty="0" sz="2400" spc="120" b="1">
                <a:latin typeface="Segoe UI"/>
                <a:cs typeface="Segoe UI"/>
              </a:rPr>
              <a:t> </a:t>
            </a:r>
            <a:r>
              <a:rPr dirty="0" sz="2400" b="1">
                <a:latin typeface="Segoe UI"/>
                <a:cs typeface="Segoe UI"/>
              </a:rPr>
              <a:t>nội</a:t>
            </a:r>
            <a:r>
              <a:rPr dirty="0" sz="2400" spc="110" b="1">
                <a:latin typeface="Segoe UI"/>
                <a:cs typeface="Segoe UI"/>
              </a:rPr>
              <a:t> </a:t>
            </a:r>
            <a:r>
              <a:rPr dirty="0" sz="2400" spc="-5" b="1">
                <a:latin typeface="Segoe UI"/>
                <a:cs typeface="Segoe UI"/>
              </a:rPr>
              <a:t>bộ</a:t>
            </a:r>
            <a:r>
              <a:rPr dirty="0" sz="2400" spc="110" b="1">
                <a:latin typeface="Segoe UI"/>
                <a:cs typeface="Segoe UI"/>
              </a:rPr>
              <a:t> </a:t>
            </a:r>
            <a:r>
              <a:rPr dirty="0" sz="2400" spc="-25" b="1">
                <a:latin typeface="Segoe UI"/>
                <a:cs typeface="Segoe UI"/>
              </a:rPr>
              <a:t>và</a:t>
            </a:r>
            <a:r>
              <a:rPr dirty="0" sz="2400" spc="114" b="1">
                <a:latin typeface="Segoe UI"/>
                <a:cs typeface="Segoe UI"/>
              </a:rPr>
              <a:t> </a:t>
            </a:r>
            <a:r>
              <a:rPr dirty="0" sz="2400" spc="-5" b="1">
                <a:latin typeface="Segoe UI"/>
                <a:cs typeface="Segoe UI"/>
              </a:rPr>
              <a:t>backlink</a:t>
            </a:r>
            <a:r>
              <a:rPr dirty="0" sz="2400" spc="-5">
                <a:latin typeface="Segoe UI"/>
                <a:cs typeface="Segoe UI"/>
              </a:rPr>
              <a:t>:</a:t>
            </a:r>
            <a:r>
              <a:rPr dirty="0" sz="2400" spc="11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cho</a:t>
            </a:r>
            <a:r>
              <a:rPr dirty="0" sz="2400" spc="12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biết</a:t>
            </a:r>
            <a:r>
              <a:rPr dirty="0" sz="2400" spc="12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các</a:t>
            </a:r>
            <a:r>
              <a:rPr dirty="0" sz="2400" spc="13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liên</a:t>
            </a:r>
            <a:r>
              <a:rPr dirty="0" sz="2400" spc="120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kết</a:t>
            </a:r>
            <a:endParaRPr sz="2400">
              <a:latin typeface="Segoe UI"/>
              <a:cs typeface="Segoe UI"/>
            </a:endParaRPr>
          </a:p>
          <a:p>
            <a:pPr algn="just" marL="355600">
              <a:lnSpc>
                <a:spcPct val="100000"/>
              </a:lnSpc>
            </a:pPr>
            <a:r>
              <a:rPr dirty="0" sz="2400" spc="-10">
                <a:latin typeface="Segoe UI"/>
                <a:cs typeface="Segoe UI"/>
              </a:rPr>
              <a:t>ngoài</a:t>
            </a:r>
            <a:r>
              <a:rPr dirty="0" sz="2400" spc="2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trỏ</a:t>
            </a:r>
            <a:r>
              <a:rPr dirty="0" sz="2400" spc="-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đến</a:t>
            </a:r>
            <a:r>
              <a:rPr dirty="0" sz="2400" spc="-5">
                <a:latin typeface="Segoe UI"/>
                <a:cs typeface="Segoe UI"/>
              </a:rPr>
              <a:t> website,</a:t>
            </a:r>
            <a:r>
              <a:rPr dirty="0" sz="2400" spc="-2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các</a:t>
            </a:r>
            <a:r>
              <a:rPr dirty="0" sz="2400" spc="1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đường</a:t>
            </a:r>
            <a:r>
              <a:rPr dirty="0" sz="2400" spc="-1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dẫn</a:t>
            </a:r>
            <a:r>
              <a:rPr dirty="0" sz="2400" spc="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nội</a:t>
            </a:r>
            <a:r>
              <a:rPr dirty="0" sz="2400" spc="1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bộ…</a:t>
            </a:r>
            <a:endParaRPr sz="2400">
              <a:latin typeface="Segoe UI"/>
              <a:cs typeface="Segoe UI"/>
            </a:endParaRPr>
          </a:p>
          <a:p>
            <a:pPr algn="just" marL="355600" indent="-342900">
              <a:lnSpc>
                <a:spcPct val="100000"/>
              </a:lnSpc>
              <a:spcBef>
                <a:spcPts val="57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400" spc="-10" b="1">
                <a:latin typeface="Segoe UI"/>
                <a:cs typeface="Segoe UI"/>
              </a:rPr>
              <a:t>Tính</a:t>
            </a:r>
            <a:r>
              <a:rPr dirty="0" sz="2400" spc="505" b="1">
                <a:latin typeface="Segoe UI"/>
                <a:cs typeface="Segoe UI"/>
              </a:rPr>
              <a:t> </a:t>
            </a:r>
            <a:r>
              <a:rPr dirty="0" sz="2400" b="1">
                <a:latin typeface="Segoe UI"/>
                <a:cs typeface="Segoe UI"/>
              </a:rPr>
              <a:t>năng</a:t>
            </a:r>
            <a:r>
              <a:rPr dirty="0" sz="2400" spc="520" b="1">
                <a:latin typeface="Segoe UI"/>
                <a:cs typeface="Segoe UI"/>
              </a:rPr>
              <a:t> </a:t>
            </a:r>
            <a:r>
              <a:rPr dirty="0" sz="2400" spc="-5" b="1">
                <a:latin typeface="Segoe UI"/>
                <a:cs typeface="Segoe UI"/>
              </a:rPr>
              <a:t>khác</a:t>
            </a:r>
            <a:r>
              <a:rPr dirty="0" sz="2400" spc="-5">
                <a:latin typeface="Segoe UI"/>
                <a:cs typeface="Segoe UI"/>
              </a:rPr>
              <a:t>:</a:t>
            </a:r>
            <a:r>
              <a:rPr dirty="0" sz="2400" spc="509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check</a:t>
            </a:r>
            <a:r>
              <a:rPr dirty="0" sz="2400" spc="52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lỗi</a:t>
            </a:r>
            <a:r>
              <a:rPr dirty="0" sz="2400" spc="515">
                <a:latin typeface="Segoe UI"/>
                <a:cs typeface="Segoe UI"/>
              </a:rPr>
              <a:t> </a:t>
            </a:r>
            <a:r>
              <a:rPr dirty="0" sz="2400" spc="-10">
                <a:latin typeface="Segoe UI"/>
                <a:cs typeface="Segoe UI"/>
              </a:rPr>
              <a:t>website</a:t>
            </a:r>
            <a:r>
              <a:rPr dirty="0" sz="2400" spc="530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khi</a:t>
            </a:r>
            <a:r>
              <a:rPr dirty="0" sz="2400" spc="52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truy</a:t>
            </a:r>
            <a:r>
              <a:rPr dirty="0" sz="2400" spc="52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cập</a:t>
            </a:r>
            <a:r>
              <a:rPr dirty="0" sz="2400" spc="52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bằng</a:t>
            </a:r>
            <a:endParaRPr sz="2400">
              <a:latin typeface="Segoe UI"/>
              <a:cs typeface="Segoe UI"/>
            </a:endParaRPr>
          </a:p>
          <a:p>
            <a:pPr algn="just" marL="355600">
              <a:lnSpc>
                <a:spcPct val="100000"/>
              </a:lnSpc>
              <a:spcBef>
                <a:spcPts val="5"/>
              </a:spcBef>
            </a:pPr>
            <a:r>
              <a:rPr dirty="0" sz="2400">
                <a:latin typeface="Segoe UI"/>
                <a:cs typeface="Segoe UI"/>
              </a:rPr>
              <a:t>điện thoại,</a:t>
            </a:r>
            <a:r>
              <a:rPr dirty="0" sz="2400" spc="2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các</a:t>
            </a:r>
            <a:r>
              <a:rPr dirty="0" sz="2400" spc="-5">
                <a:latin typeface="Segoe UI"/>
                <a:cs typeface="Segoe UI"/>
              </a:rPr>
              <a:t> hình</a:t>
            </a:r>
            <a:r>
              <a:rPr dirty="0" sz="2400" spc="2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phạt </a:t>
            </a:r>
            <a:r>
              <a:rPr dirty="0" sz="2400" spc="-5">
                <a:latin typeface="Segoe UI"/>
                <a:cs typeface="Segoe UI"/>
              </a:rPr>
              <a:t>của</a:t>
            </a:r>
            <a:r>
              <a:rPr dirty="0" sz="2400" spc="1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Google…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13688" y="1501138"/>
            <a:ext cx="1916669" cy="527144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59295" y="190500"/>
            <a:ext cx="2280666" cy="78714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768465" y="283210"/>
            <a:ext cx="18395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NỘI</a:t>
            </a:r>
            <a:r>
              <a:rPr dirty="0" spc="-75"/>
              <a:t> </a:t>
            </a:r>
            <a:r>
              <a:rPr dirty="0" spc="-10"/>
              <a:t>DUNG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23443" y="848791"/>
            <a:ext cx="6934200" cy="569849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2600">
                <a:solidFill>
                  <a:srgbClr val="FF5A33"/>
                </a:solidFill>
                <a:latin typeface="Wingdings"/>
                <a:cs typeface="Wingdings"/>
              </a:rPr>
              <a:t></a:t>
            </a:r>
            <a:r>
              <a:rPr dirty="0" sz="2600" spc="45">
                <a:solidFill>
                  <a:srgbClr val="FF5A33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latin typeface="Segoe UI"/>
                <a:cs typeface="Segoe UI"/>
              </a:rPr>
              <a:t>Thống</a:t>
            </a:r>
            <a:r>
              <a:rPr dirty="0" sz="2600" spc="-20">
                <a:latin typeface="Segoe UI"/>
                <a:cs typeface="Segoe UI"/>
              </a:rPr>
              <a:t> </a:t>
            </a:r>
            <a:r>
              <a:rPr dirty="0" sz="2600" spc="-25">
                <a:latin typeface="Segoe UI"/>
                <a:cs typeface="Segoe UI"/>
              </a:rPr>
              <a:t>kê</a:t>
            </a:r>
            <a:r>
              <a:rPr dirty="0" sz="2600" spc="-20">
                <a:latin typeface="Segoe UI"/>
                <a:cs typeface="Segoe UI"/>
              </a:rPr>
              <a:t> </a:t>
            </a:r>
            <a:r>
              <a:rPr dirty="0" sz="2600">
                <a:latin typeface="Segoe UI"/>
                <a:cs typeface="Segoe UI"/>
              </a:rPr>
              <a:t>đo</a:t>
            </a:r>
            <a:r>
              <a:rPr dirty="0" sz="2600" spc="-5">
                <a:latin typeface="Segoe UI"/>
                <a:cs typeface="Segoe UI"/>
              </a:rPr>
              <a:t> </a:t>
            </a:r>
            <a:r>
              <a:rPr dirty="0" sz="2600">
                <a:latin typeface="Segoe UI"/>
                <a:cs typeface="Segoe UI"/>
              </a:rPr>
              <a:t>lường</a:t>
            </a:r>
            <a:r>
              <a:rPr dirty="0" sz="2600" spc="-60">
                <a:latin typeface="Segoe UI"/>
                <a:cs typeface="Segoe UI"/>
              </a:rPr>
              <a:t> </a:t>
            </a:r>
            <a:r>
              <a:rPr dirty="0" sz="2600" spc="-5">
                <a:latin typeface="Segoe UI"/>
                <a:cs typeface="Segoe UI"/>
              </a:rPr>
              <a:t>website</a:t>
            </a:r>
            <a:endParaRPr sz="2600">
              <a:latin typeface="Segoe UI"/>
              <a:cs typeface="Segoe UI"/>
            </a:endParaRPr>
          </a:p>
          <a:p>
            <a:pPr marL="756285" indent="-457834">
              <a:lnSpc>
                <a:spcPct val="100000"/>
              </a:lnSpc>
              <a:spcBef>
                <a:spcPts val="280"/>
              </a:spcBef>
              <a:buClr>
                <a:srgbClr val="FF5A33"/>
              </a:buClr>
              <a:buAutoNum type="arabicPeriod"/>
              <a:tabLst>
                <a:tab pos="756285" algn="l"/>
                <a:tab pos="756920" algn="l"/>
              </a:tabLst>
            </a:pPr>
            <a:r>
              <a:rPr dirty="0" sz="2200" spc="-5">
                <a:latin typeface="Segoe UI"/>
                <a:cs typeface="Segoe UI"/>
              </a:rPr>
              <a:t>Giới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thiệu,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đăng</a:t>
            </a:r>
            <a:r>
              <a:rPr dirty="0" sz="2200" spc="2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ký</a:t>
            </a:r>
            <a:r>
              <a:rPr dirty="0" sz="2200" spc="-1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sử</a:t>
            </a:r>
            <a:r>
              <a:rPr dirty="0" sz="2200" spc="-15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dụng</a:t>
            </a:r>
            <a:r>
              <a:rPr dirty="0" sz="2200" spc="20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Google</a:t>
            </a:r>
            <a:r>
              <a:rPr dirty="0" sz="2200" spc="2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Analytics</a:t>
            </a:r>
            <a:r>
              <a:rPr dirty="0" sz="2200" spc="2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(GA)</a:t>
            </a:r>
            <a:endParaRPr sz="2200">
              <a:latin typeface="Segoe UI"/>
              <a:cs typeface="Segoe UI"/>
            </a:endParaRPr>
          </a:p>
          <a:p>
            <a:pPr marL="756285" indent="-457834">
              <a:lnSpc>
                <a:spcPct val="100000"/>
              </a:lnSpc>
              <a:spcBef>
                <a:spcPts val="265"/>
              </a:spcBef>
              <a:buClr>
                <a:srgbClr val="FF5A33"/>
              </a:buClr>
              <a:buAutoNum type="arabicPeriod"/>
              <a:tabLst>
                <a:tab pos="756285" algn="l"/>
                <a:tab pos="756920" algn="l"/>
              </a:tabLst>
            </a:pPr>
            <a:r>
              <a:rPr dirty="0" sz="2200" spc="-5">
                <a:latin typeface="Segoe UI"/>
                <a:cs typeface="Segoe UI"/>
              </a:rPr>
              <a:t>Tạo </a:t>
            </a:r>
            <a:r>
              <a:rPr dirty="0" sz="2200" spc="-10">
                <a:latin typeface="Segoe UI"/>
                <a:cs typeface="Segoe UI"/>
              </a:rPr>
              <a:t>luồng</a:t>
            </a:r>
            <a:r>
              <a:rPr dirty="0" sz="2200" spc="2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dữ</a:t>
            </a:r>
            <a:r>
              <a:rPr dirty="0" sz="2200" spc="-10">
                <a:latin typeface="Segoe UI"/>
                <a:cs typeface="Segoe UI"/>
              </a:rPr>
              <a:t> liệu</a:t>
            </a:r>
            <a:r>
              <a:rPr dirty="0" sz="2200" spc="4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,</a:t>
            </a:r>
            <a:r>
              <a:rPr dirty="0" sz="2200" spc="-1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lấy</a:t>
            </a:r>
            <a:r>
              <a:rPr dirty="0" sz="2200" spc="15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mã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những</a:t>
            </a:r>
            <a:r>
              <a:rPr dirty="0" sz="2200" spc="-10">
                <a:latin typeface="Segoe UI"/>
                <a:cs typeface="Segoe UI"/>
              </a:rPr>
              <a:t> GA</a:t>
            </a:r>
            <a:endParaRPr sz="2200">
              <a:latin typeface="Segoe UI"/>
              <a:cs typeface="Segoe UI"/>
            </a:endParaRPr>
          </a:p>
          <a:p>
            <a:pPr marL="756285" indent="-457834">
              <a:lnSpc>
                <a:spcPct val="100000"/>
              </a:lnSpc>
              <a:spcBef>
                <a:spcPts val="265"/>
              </a:spcBef>
              <a:buClr>
                <a:srgbClr val="FF5A33"/>
              </a:buClr>
              <a:buAutoNum type="arabicPeriod"/>
              <a:tabLst>
                <a:tab pos="756285" algn="l"/>
                <a:tab pos="756920" algn="l"/>
              </a:tabLst>
            </a:pPr>
            <a:r>
              <a:rPr dirty="0" sz="2200" spc="-10">
                <a:latin typeface="Segoe UI"/>
                <a:cs typeface="Segoe UI"/>
              </a:rPr>
              <a:t>Chèn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mã</a:t>
            </a:r>
            <a:r>
              <a:rPr dirty="0" sz="2200" spc="20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GA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15">
                <a:latin typeface="Segoe UI"/>
                <a:cs typeface="Segoe UI"/>
              </a:rPr>
              <a:t>vào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trang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20">
                <a:latin typeface="Segoe UI"/>
                <a:cs typeface="Segoe UI"/>
              </a:rPr>
              <a:t>và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kiểm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tra </a:t>
            </a:r>
            <a:r>
              <a:rPr dirty="0" sz="2200" spc="-5">
                <a:latin typeface="Segoe UI"/>
                <a:cs typeface="Segoe UI"/>
              </a:rPr>
              <a:t>hoạt</a:t>
            </a:r>
            <a:r>
              <a:rPr dirty="0" sz="2200" spc="2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động</a:t>
            </a:r>
            <a:endParaRPr sz="2200">
              <a:latin typeface="Segoe UI"/>
              <a:cs typeface="Segoe UI"/>
            </a:endParaRPr>
          </a:p>
          <a:p>
            <a:pPr marL="756285" indent="-457834">
              <a:lnSpc>
                <a:spcPct val="100000"/>
              </a:lnSpc>
              <a:spcBef>
                <a:spcPts val="265"/>
              </a:spcBef>
              <a:buClr>
                <a:srgbClr val="FF5A33"/>
              </a:buClr>
              <a:buAutoNum type="arabicPeriod"/>
              <a:tabLst>
                <a:tab pos="756285" algn="l"/>
                <a:tab pos="756920" algn="l"/>
              </a:tabLst>
            </a:pPr>
            <a:r>
              <a:rPr dirty="0" sz="2200" spc="-5">
                <a:latin typeface="Segoe UI"/>
                <a:cs typeface="Segoe UI"/>
              </a:rPr>
              <a:t>Thống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30">
                <a:latin typeface="Segoe UI"/>
                <a:cs typeface="Segoe UI"/>
              </a:rPr>
              <a:t>kê</a:t>
            </a:r>
            <a:r>
              <a:rPr dirty="0" sz="2200" spc="-1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thời gian</a:t>
            </a:r>
            <a:r>
              <a:rPr dirty="0" sz="2200" spc="1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thực</a:t>
            </a:r>
            <a:endParaRPr sz="2200">
              <a:latin typeface="Segoe UI"/>
              <a:cs typeface="Segoe UI"/>
            </a:endParaRPr>
          </a:p>
          <a:p>
            <a:pPr marL="756285" indent="-457834">
              <a:lnSpc>
                <a:spcPct val="100000"/>
              </a:lnSpc>
              <a:spcBef>
                <a:spcPts val="265"/>
              </a:spcBef>
              <a:buClr>
                <a:srgbClr val="FF5A33"/>
              </a:buClr>
              <a:buAutoNum type="arabicPeriod"/>
              <a:tabLst>
                <a:tab pos="756285" algn="l"/>
                <a:tab pos="756920" algn="l"/>
              </a:tabLst>
            </a:pPr>
            <a:r>
              <a:rPr dirty="0" sz="2200" spc="-5">
                <a:latin typeface="Segoe UI"/>
                <a:cs typeface="Segoe UI"/>
              </a:rPr>
              <a:t>Thống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30">
                <a:latin typeface="Segoe UI"/>
                <a:cs typeface="Segoe UI"/>
              </a:rPr>
              <a:t>kê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tổng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quan</a:t>
            </a:r>
            <a:r>
              <a:rPr dirty="0" sz="2200" spc="15">
                <a:latin typeface="Segoe UI"/>
                <a:cs typeface="Segoe UI"/>
              </a:rPr>
              <a:t> </a:t>
            </a:r>
            <a:r>
              <a:rPr dirty="0" sz="2200" spc="-20">
                <a:latin typeface="Segoe UI"/>
                <a:cs typeface="Segoe UI"/>
              </a:rPr>
              <a:t>và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chi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tiết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về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người </a:t>
            </a:r>
            <a:r>
              <a:rPr dirty="0" sz="2200" spc="-10">
                <a:latin typeface="Segoe UI"/>
                <a:cs typeface="Segoe UI"/>
              </a:rPr>
              <a:t>xem</a:t>
            </a:r>
            <a:endParaRPr sz="2200">
              <a:latin typeface="Segoe UI"/>
              <a:cs typeface="Segoe UI"/>
            </a:endParaRPr>
          </a:p>
          <a:p>
            <a:pPr marL="756285" indent="-457834">
              <a:lnSpc>
                <a:spcPct val="100000"/>
              </a:lnSpc>
              <a:spcBef>
                <a:spcPts val="265"/>
              </a:spcBef>
              <a:buClr>
                <a:srgbClr val="FF5A33"/>
              </a:buClr>
              <a:buAutoNum type="arabicPeriod"/>
              <a:tabLst>
                <a:tab pos="756285" algn="l"/>
                <a:tab pos="756920" algn="l"/>
              </a:tabLst>
            </a:pPr>
            <a:r>
              <a:rPr dirty="0" sz="2200" spc="-5">
                <a:latin typeface="Segoe UI"/>
                <a:cs typeface="Segoe UI"/>
              </a:rPr>
              <a:t>Thống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30">
                <a:latin typeface="Segoe UI"/>
                <a:cs typeface="Segoe UI"/>
              </a:rPr>
              <a:t>kê</a:t>
            </a:r>
            <a:r>
              <a:rPr dirty="0" sz="2200" spc="-5">
                <a:latin typeface="Segoe UI"/>
                <a:cs typeface="Segoe UI"/>
              </a:rPr>
              <a:t> tổng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quan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20">
                <a:latin typeface="Segoe UI"/>
                <a:cs typeface="Segoe UI"/>
              </a:rPr>
              <a:t>và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chi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tiết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về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công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nghệ</a:t>
            </a:r>
            <a:endParaRPr sz="2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dirty="0" sz="2600">
                <a:solidFill>
                  <a:srgbClr val="FF5A33"/>
                </a:solidFill>
                <a:latin typeface="Wingdings"/>
                <a:cs typeface="Wingdings"/>
              </a:rPr>
              <a:t></a:t>
            </a:r>
            <a:r>
              <a:rPr dirty="0" sz="2600" spc="45">
                <a:solidFill>
                  <a:srgbClr val="FF5A33"/>
                </a:solidFill>
                <a:latin typeface="Times New Roman"/>
                <a:cs typeface="Times New Roman"/>
              </a:rPr>
              <a:t> </a:t>
            </a:r>
            <a:r>
              <a:rPr dirty="0" sz="2600" spc="-70">
                <a:latin typeface="Segoe UI"/>
                <a:cs typeface="Segoe UI"/>
              </a:rPr>
              <a:t>Tăng</a:t>
            </a:r>
            <a:r>
              <a:rPr dirty="0" sz="2600" spc="-5">
                <a:latin typeface="Segoe UI"/>
                <a:cs typeface="Segoe UI"/>
              </a:rPr>
              <a:t> </a:t>
            </a:r>
            <a:r>
              <a:rPr dirty="0" sz="2600">
                <a:latin typeface="Segoe UI"/>
                <a:cs typeface="Segoe UI"/>
              </a:rPr>
              <a:t>hiệu</a:t>
            </a:r>
            <a:r>
              <a:rPr dirty="0" sz="2600" spc="-15">
                <a:latin typeface="Segoe UI"/>
                <a:cs typeface="Segoe UI"/>
              </a:rPr>
              <a:t> </a:t>
            </a:r>
            <a:r>
              <a:rPr dirty="0" sz="2600">
                <a:latin typeface="Segoe UI"/>
                <a:cs typeface="Segoe UI"/>
              </a:rPr>
              <a:t>quả</a:t>
            </a:r>
            <a:r>
              <a:rPr dirty="0" sz="2600" spc="-25">
                <a:latin typeface="Segoe UI"/>
                <a:cs typeface="Segoe UI"/>
              </a:rPr>
              <a:t> </a:t>
            </a:r>
            <a:r>
              <a:rPr dirty="0" sz="2600">
                <a:latin typeface="Segoe UI"/>
                <a:cs typeface="Segoe UI"/>
              </a:rPr>
              <a:t>hoạt</a:t>
            </a:r>
            <a:r>
              <a:rPr dirty="0" sz="2600" spc="-5">
                <a:latin typeface="Segoe UI"/>
                <a:cs typeface="Segoe UI"/>
              </a:rPr>
              <a:t> </a:t>
            </a:r>
            <a:r>
              <a:rPr dirty="0" sz="2600">
                <a:latin typeface="Segoe UI"/>
                <a:cs typeface="Segoe UI"/>
              </a:rPr>
              <a:t>động</a:t>
            </a:r>
            <a:r>
              <a:rPr dirty="0" sz="2600" spc="-25">
                <a:latin typeface="Segoe UI"/>
                <a:cs typeface="Segoe UI"/>
              </a:rPr>
              <a:t> </a:t>
            </a:r>
            <a:r>
              <a:rPr dirty="0" sz="2600" spc="-5">
                <a:latin typeface="Segoe UI"/>
                <a:cs typeface="Segoe UI"/>
              </a:rPr>
              <a:t>website</a:t>
            </a:r>
            <a:endParaRPr sz="2600">
              <a:latin typeface="Segoe UI"/>
              <a:cs typeface="Segoe UI"/>
            </a:endParaRPr>
          </a:p>
          <a:p>
            <a:pPr marL="756285" indent="-457834">
              <a:lnSpc>
                <a:spcPct val="100000"/>
              </a:lnSpc>
              <a:spcBef>
                <a:spcPts val="280"/>
              </a:spcBef>
              <a:buClr>
                <a:srgbClr val="FF5A33"/>
              </a:buClr>
              <a:buAutoNum type="arabicPeriod"/>
              <a:tabLst>
                <a:tab pos="756285" algn="l"/>
                <a:tab pos="756920" algn="l"/>
              </a:tabLst>
            </a:pPr>
            <a:r>
              <a:rPr dirty="0" sz="2200" spc="-5">
                <a:latin typeface="Segoe UI"/>
                <a:cs typeface="Segoe UI"/>
              </a:rPr>
              <a:t>Giới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thiệu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Google</a:t>
            </a:r>
            <a:r>
              <a:rPr dirty="0" sz="2200" spc="20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Search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Console</a:t>
            </a:r>
            <a:r>
              <a:rPr dirty="0" sz="2200" spc="2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(GSC)</a:t>
            </a:r>
            <a:endParaRPr sz="2200">
              <a:latin typeface="Segoe UI"/>
              <a:cs typeface="Segoe UI"/>
            </a:endParaRPr>
          </a:p>
          <a:p>
            <a:pPr marL="756285" indent="-457834">
              <a:lnSpc>
                <a:spcPct val="100000"/>
              </a:lnSpc>
              <a:spcBef>
                <a:spcPts val="265"/>
              </a:spcBef>
              <a:buClr>
                <a:srgbClr val="FF5A33"/>
              </a:buClr>
              <a:buAutoNum type="arabicPeriod"/>
              <a:tabLst>
                <a:tab pos="756285" algn="l"/>
                <a:tab pos="756920" algn="l"/>
              </a:tabLst>
            </a:pPr>
            <a:r>
              <a:rPr dirty="0" sz="2200" spc="-5">
                <a:latin typeface="Segoe UI"/>
                <a:cs typeface="Segoe UI"/>
              </a:rPr>
              <a:t>Tầm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quan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trọng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của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GSC</a:t>
            </a:r>
            <a:endParaRPr sz="2200">
              <a:latin typeface="Segoe UI"/>
              <a:cs typeface="Segoe UI"/>
            </a:endParaRPr>
          </a:p>
          <a:p>
            <a:pPr marL="756285" indent="-457834">
              <a:lnSpc>
                <a:spcPct val="100000"/>
              </a:lnSpc>
              <a:spcBef>
                <a:spcPts val="265"/>
              </a:spcBef>
              <a:buClr>
                <a:srgbClr val="FF5A33"/>
              </a:buClr>
              <a:buAutoNum type="arabicPeriod"/>
              <a:tabLst>
                <a:tab pos="756285" algn="l"/>
                <a:tab pos="756920" algn="l"/>
              </a:tabLst>
            </a:pPr>
            <a:r>
              <a:rPr dirty="0" sz="2200" spc="-5">
                <a:latin typeface="Segoe UI"/>
                <a:cs typeface="Segoe UI"/>
              </a:rPr>
              <a:t>Xác</a:t>
            </a:r>
            <a:r>
              <a:rPr dirty="0" sz="2200" spc="-2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minh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website</a:t>
            </a:r>
            <a:r>
              <a:rPr dirty="0" sz="2200" spc="-1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với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GSC</a:t>
            </a:r>
            <a:endParaRPr sz="2200">
              <a:latin typeface="Segoe UI"/>
              <a:cs typeface="Segoe UI"/>
            </a:endParaRPr>
          </a:p>
          <a:p>
            <a:pPr marL="756285" indent="-457834">
              <a:lnSpc>
                <a:spcPct val="100000"/>
              </a:lnSpc>
              <a:spcBef>
                <a:spcPts val="265"/>
              </a:spcBef>
              <a:buClr>
                <a:srgbClr val="FF5A33"/>
              </a:buClr>
              <a:buAutoNum type="arabicPeriod"/>
              <a:tabLst>
                <a:tab pos="756285" algn="l"/>
                <a:tab pos="756920" algn="l"/>
              </a:tabLst>
            </a:pPr>
            <a:r>
              <a:rPr dirty="0" sz="2200" spc="-5">
                <a:latin typeface="Segoe UI"/>
                <a:cs typeface="Segoe UI"/>
              </a:rPr>
              <a:t>Xem các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lỗi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bảo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mật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trong</a:t>
            </a:r>
            <a:r>
              <a:rPr dirty="0" sz="2200" spc="-5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website</a:t>
            </a:r>
            <a:endParaRPr sz="2200">
              <a:latin typeface="Segoe UI"/>
              <a:cs typeface="Segoe UI"/>
            </a:endParaRPr>
          </a:p>
          <a:p>
            <a:pPr marL="756285" indent="-457834">
              <a:lnSpc>
                <a:spcPct val="100000"/>
              </a:lnSpc>
              <a:spcBef>
                <a:spcPts val="265"/>
              </a:spcBef>
              <a:buClr>
                <a:srgbClr val="FF5A33"/>
              </a:buClr>
              <a:buAutoNum type="arabicPeriod"/>
              <a:tabLst>
                <a:tab pos="756285" algn="l"/>
                <a:tab pos="756920" algn="l"/>
              </a:tabLst>
            </a:pPr>
            <a:r>
              <a:rPr dirty="0" sz="2200" spc="-70">
                <a:latin typeface="Segoe UI"/>
                <a:cs typeface="Segoe UI"/>
              </a:rPr>
              <a:t>Yêu</a:t>
            </a:r>
            <a:r>
              <a:rPr dirty="0" sz="2200" spc="-5">
                <a:latin typeface="Segoe UI"/>
                <a:cs typeface="Segoe UI"/>
              </a:rPr>
              <a:t> cầu </a:t>
            </a:r>
            <a:r>
              <a:rPr dirty="0" sz="2200" spc="-10">
                <a:latin typeface="Segoe UI"/>
                <a:cs typeface="Segoe UI"/>
              </a:rPr>
              <a:t>lập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chỉ</a:t>
            </a:r>
            <a:r>
              <a:rPr dirty="0" sz="2200" spc="-10">
                <a:latin typeface="Segoe UI"/>
                <a:cs typeface="Segoe UI"/>
              </a:rPr>
              <a:t> mục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trang</a:t>
            </a:r>
            <a:r>
              <a:rPr dirty="0" sz="2200" spc="15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web</a:t>
            </a:r>
            <a:endParaRPr sz="2200">
              <a:latin typeface="Segoe UI"/>
              <a:cs typeface="Segoe UI"/>
            </a:endParaRPr>
          </a:p>
          <a:p>
            <a:pPr marL="756285" indent="-457834">
              <a:lnSpc>
                <a:spcPct val="100000"/>
              </a:lnSpc>
              <a:spcBef>
                <a:spcPts val="265"/>
              </a:spcBef>
              <a:buClr>
                <a:srgbClr val="FF5A33"/>
              </a:buClr>
              <a:buAutoNum type="arabicPeriod"/>
              <a:tabLst>
                <a:tab pos="756285" algn="l"/>
                <a:tab pos="756920" algn="l"/>
              </a:tabLst>
            </a:pPr>
            <a:r>
              <a:rPr dirty="0" sz="2200" spc="-5">
                <a:latin typeface="Segoe UI"/>
                <a:cs typeface="Segoe UI"/>
              </a:rPr>
              <a:t>Xem thao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tác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thủ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công</a:t>
            </a:r>
            <a:endParaRPr sz="2200">
              <a:latin typeface="Segoe UI"/>
              <a:cs typeface="Segoe UI"/>
            </a:endParaRPr>
          </a:p>
          <a:p>
            <a:pPr marL="756285" indent="-457834">
              <a:lnSpc>
                <a:spcPct val="100000"/>
              </a:lnSpc>
              <a:spcBef>
                <a:spcPts val="265"/>
              </a:spcBef>
              <a:buClr>
                <a:srgbClr val="FF5A33"/>
              </a:buClr>
              <a:buAutoNum type="arabicPeriod"/>
              <a:tabLst>
                <a:tab pos="756285" algn="l"/>
                <a:tab pos="756920" algn="l"/>
              </a:tabLst>
            </a:pPr>
            <a:r>
              <a:rPr dirty="0" sz="2200" spc="-5">
                <a:latin typeface="Segoe UI"/>
                <a:cs typeface="Segoe UI"/>
              </a:rPr>
              <a:t>Xem các</a:t>
            </a:r>
            <a:r>
              <a:rPr dirty="0" sz="2200" spc="-1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từ</a:t>
            </a:r>
            <a:r>
              <a:rPr dirty="0" sz="2200" spc="-10">
                <a:latin typeface="Segoe UI"/>
                <a:cs typeface="Segoe UI"/>
              </a:rPr>
              <a:t> khoá tìm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kiếm</a:t>
            </a:r>
            <a:endParaRPr sz="22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82340" y="190500"/>
            <a:ext cx="5357621" cy="78714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1254" y="283210"/>
            <a:ext cx="491426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TẦM </a:t>
            </a:r>
            <a:r>
              <a:rPr dirty="0" spc="-25"/>
              <a:t>QUAN</a:t>
            </a:r>
            <a:r>
              <a:rPr dirty="0"/>
              <a:t> </a:t>
            </a:r>
            <a:r>
              <a:rPr dirty="0" spc="-5"/>
              <a:t>TRỌNG</a:t>
            </a:r>
            <a:r>
              <a:rPr dirty="0" spc="-10"/>
              <a:t> CỦA</a:t>
            </a:r>
            <a:r>
              <a:rPr dirty="0" spc="5"/>
              <a:t> </a:t>
            </a:r>
            <a:r>
              <a:rPr dirty="0" spc="-5"/>
              <a:t>GSC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9292" y="1022730"/>
            <a:ext cx="8070215" cy="28422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55600" marR="5080" indent="-34290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200" spc="-5">
                <a:latin typeface="Segoe UI"/>
                <a:cs typeface="Segoe UI"/>
              </a:rPr>
              <a:t>Hỗ trợ </a:t>
            </a:r>
            <a:r>
              <a:rPr dirty="0" sz="2200">
                <a:latin typeface="Segoe UI"/>
                <a:cs typeface="Segoe UI"/>
              </a:rPr>
              <a:t>tối ưu, </a:t>
            </a:r>
            <a:r>
              <a:rPr dirty="0" sz="2200" spc="-5">
                <a:latin typeface="Segoe UI"/>
                <a:cs typeface="Segoe UI"/>
              </a:rPr>
              <a:t>tăng thứ hạng</a:t>
            </a:r>
            <a:r>
              <a:rPr dirty="0" sz="2200" spc="590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website trong kết </a:t>
            </a:r>
            <a:r>
              <a:rPr dirty="0" sz="2200" spc="-5">
                <a:latin typeface="Segoe UI"/>
                <a:cs typeface="Segoe UI"/>
              </a:rPr>
              <a:t>quả </a:t>
            </a:r>
            <a:r>
              <a:rPr dirty="0" sz="2200">
                <a:latin typeface="Segoe UI"/>
                <a:cs typeface="Segoe UI"/>
              </a:rPr>
              <a:t>tìm </a:t>
            </a:r>
            <a:r>
              <a:rPr dirty="0" sz="2200" spc="-5">
                <a:latin typeface="Segoe UI"/>
                <a:cs typeface="Segoe UI"/>
              </a:rPr>
              <a:t>kiếm. 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Ví dụ: các </a:t>
            </a:r>
            <a:r>
              <a:rPr dirty="0" sz="2200">
                <a:latin typeface="Segoe UI"/>
                <a:cs typeface="Segoe UI"/>
              </a:rPr>
              <a:t>từ </a:t>
            </a:r>
            <a:r>
              <a:rPr dirty="0" sz="2200" spc="-10">
                <a:latin typeface="Segoe UI"/>
                <a:cs typeface="Segoe UI"/>
              </a:rPr>
              <a:t>khoá </a:t>
            </a:r>
            <a:r>
              <a:rPr dirty="0" sz="2200" spc="-5">
                <a:latin typeface="Segoe UI"/>
                <a:cs typeface="Segoe UI"/>
              </a:rPr>
              <a:t>user tìm, thứ </a:t>
            </a:r>
            <a:r>
              <a:rPr dirty="0" sz="2200">
                <a:latin typeface="Segoe UI"/>
                <a:cs typeface="Segoe UI"/>
              </a:rPr>
              <a:t>hạng trung bình </a:t>
            </a:r>
            <a:r>
              <a:rPr dirty="0" sz="2200" spc="-5">
                <a:latin typeface="Segoe UI"/>
                <a:cs typeface="Segoe UI"/>
              </a:rPr>
              <a:t>của </a:t>
            </a:r>
            <a:r>
              <a:rPr dirty="0" sz="2200" spc="-10">
                <a:latin typeface="Segoe UI"/>
                <a:cs typeface="Segoe UI"/>
              </a:rPr>
              <a:t>website </a:t>
            </a:r>
            <a:r>
              <a:rPr dirty="0" sz="2200" spc="-5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trong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kết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quả,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kiểm</a:t>
            </a:r>
            <a:r>
              <a:rPr dirty="0" sz="2200" spc="1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tra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url/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gỡ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bỏ</a:t>
            </a:r>
            <a:r>
              <a:rPr dirty="0" sz="2200" spc="-15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url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trong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chỉ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mục…</a:t>
            </a:r>
            <a:endParaRPr sz="2200">
              <a:latin typeface="Segoe UI"/>
              <a:cs typeface="Segoe UI"/>
            </a:endParaRPr>
          </a:p>
          <a:p>
            <a:pPr algn="just" marL="355600" marR="6985" indent="-342900">
              <a:lnSpc>
                <a:spcPct val="100000"/>
              </a:lnSpc>
              <a:spcBef>
                <a:spcPts val="530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200" spc="-5">
                <a:latin typeface="Segoe UI"/>
                <a:cs typeface="Segoe UI"/>
              </a:rPr>
              <a:t>Giúp</a:t>
            </a:r>
            <a:r>
              <a:rPr dirty="0" sz="2200" spc="330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website</a:t>
            </a:r>
            <a:r>
              <a:rPr dirty="0" sz="2200" spc="33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trở</a:t>
            </a:r>
            <a:r>
              <a:rPr dirty="0" sz="2200" spc="32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nên</a:t>
            </a:r>
            <a:r>
              <a:rPr dirty="0" sz="2200" spc="33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chuyên</a:t>
            </a:r>
            <a:r>
              <a:rPr dirty="0" sz="2200" spc="335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nghiệp</a:t>
            </a:r>
            <a:r>
              <a:rPr dirty="0" sz="2200" spc="33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hơn,</a:t>
            </a:r>
            <a:r>
              <a:rPr dirty="0" sz="2200" spc="33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gây</a:t>
            </a:r>
            <a:r>
              <a:rPr dirty="0" sz="2200" spc="34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ấn</a:t>
            </a:r>
            <a:r>
              <a:rPr dirty="0" sz="2200" spc="34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tượng</a:t>
            </a:r>
            <a:r>
              <a:rPr dirty="0" sz="2200" spc="34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đối </a:t>
            </a:r>
            <a:r>
              <a:rPr dirty="0" sz="2200" spc="-59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với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người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truy cập.</a:t>
            </a:r>
            <a:r>
              <a:rPr dirty="0" sz="2200" spc="-1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Ví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dụ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các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trải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nghiệm</a:t>
            </a:r>
            <a:r>
              <a:rPr dirty="0" sz="2200" spc="30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trên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trang.</a:t>
            </a:r>
            <a:endParaRPr sz="2200">
              <a:latin typeface="Segoe UI"/>
              <a:cs typeface="Segoe UI"/>
            </a:endParaRPr>
          </a:p>
          <a:p>
            <a:pPr algn="just" marL="355600" marR="6350" indent="-342900">
              <a:lnSpc>
                <a:spcPct val="100000"/>
              </a:lnSpc>
              <a:spcBef>
                <a:spcPts val="530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200" spc="-5">
                <a:latin typeface="Segoe UI"/>
                <a:cs typeface="Segoe UI"/>
              </a:rPr>
              <a:t>Giúp phát </a:t>
            </a:r>
            <a:r>
              <a:rPr dirty="0" sz="2200">
                <a:latin typeface="Segoe UI"/>
                <a:cs typeface="Segoe UI"/>
              </a:rPr>
              <a:t>hiện </a:t>
            </a:r>
            <a:r>
              <a:rPr dirty="0" sz="2200" spc="-5">
                <a:latin typeface="Segoe UI"/>
                <a:cs typeface="Segoe UI"/>
              </a:rPr>
              <a:t>các sự </a:t>
            </a:r>
            <a:r>
              <a:rPr dirty="0" sz="2200">
                <a:latin typeface="Segoe UI"/>
                <a:cs typeface="Segoe UI"/>
              </a:rPr>
              <a:t>cố </a:t>
            </a:r>
            <a:r>
              <a:rPr dirty="0" sz="2200" spc="-5">
                <a:latin typeface="Segoe UI"/>
                <a:cs typeface="Segoe UI"/>
              </a:rPr>
              <a:t>bảo </a:t>
            </a:r>
            <a:r>
              <a:rPr dirty="0" sz="2200">
                <a:latin typeface="Segoe UI"/>
                <a:cs typeface="Segoe UI"/>
              </a:rPr>
              <a:t>mật </a:t>
            </a:r>
            <a:r>
              <a:rPr dirty="0" sz="2200" spc="-20">
                <a:latin typeface="Segoe UI"/>
                <a:cs typeface="Segoe UI"/>
              </a:rPr>
              <a:t>và </a:t>
            </a:r>
            <a:r>
              <a:rPr dirty="0" sz="2200" spc="-5">
                <a:latin typeface="Segoe UI"/>
                <a:cs typeface="Segoe UI"/>
              </a:rPr>
              <a:t>kỹ </a:t>
            </a:r>
            <a:r>
              <a:rPr dirty="0" sz="2200">
                <a:latin typeface="Segoe UI"/>
                <a:cs typeface="Segoe UI"/>
              </a:rPr>
              <a:t>thuật </a:t>
            </a:r>
            <a:r>
              <a:rPr dirty="0" sz="2200" spc="-10">
                <a:latin typeface="Segoe UI"/>
                <a:cs typeface="Segoe UI"/>
              </a:rPr>
              <a:t>trên website. </a:t>
            </a:r>
            <a:r>
              <a:rPr dirty="0" sz="2200" spc="-5">
                <a:latin typeface="Segoe UI"/>
                <a:cs typeface="Segoe UI"/>
              </a:rPr>
              <a:t>Ví 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dụ</a:t>
            </a:r>
            <a:r>
              <a:rPr dirty="0" sz="2200" spc="26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các</a:t>
            </a:r>
            <a:r>
              <a:rPr dirty="0" sz="2200" spc="270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trang</a:t>
            </a:r>
            <a:r>
              <a:rPr dirty="0" sz="2200" spc="275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có</a:t>
            </a:r>
            <a:r>
              <a:rPr dirty="0" sz="2200" spc="254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lỗi</a:t>
            </a:r>
            <a:r>
              <a:rPr dirty="0" sz="2200" spc="26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bảo</a:t>
            </a:r>
            <a:r>
              <a:rPr dirty="0" sz="2200" spc="270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mật</a:t>
            </a:r>
            <a:r>
              <a:rPr dirty="0" sz="2200" spc="265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khi</a:t>
            </a:r>
            <a:r>
              <a:rPr dirty="0" sz="2200" spc="27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lập</a:t>
            </a:r>
            <a:r>
              <a:rPr dirty="0" sz="2200" spc="27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trình,</a:t>
            </a:r>
            <a:r>
              <a:rPr dirty="0" sz="2200" spc="26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các</a:t>
            </a:r>
            <a:r>
              <a:rPr dirty="0" sz="2200" spc="27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file</a:t>
            </a:r>
            <a:r>
              <a:rPr dirty="0" sz="2200" spc="26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không</a:t>
            </a:r>
            <a:r>
              <a:rPr dirty="0" sz="2200" spc="28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tồn </a:t>
            </a:r>
            <a:r>
              <a:rPr dirty="0" sz="2200" spc="-59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tại,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sự</a:t>
            </a:r>
            <a:r>
              <a:rPr dirty="0" sz="2200" spc="-1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thân</a:t>
            </a:r>
            <a:r>
              <a:rPr dirty="0" sz="2200" spc="3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thiện</a:t>
            </a:r>
            <a:r>
              <a:rPr dirty="0" sz="2200" spc="1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với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di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động…</a:t>
            </a:r>
            <a:endParaRPr sz="2200">
              <a:latin typeface="Segoe UI"/>
              <a:cs typeface="Segoe U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81200" y="4343400"/>
            <a:ext cx="5257800" cy="20819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82340" y="190500"/>
            <a:ext cx="5357621" cy="78714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1254" y="283210"/>
            <a:ext cx="491553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XÁC</a:t>
            </a:r>
            <a:r>
              <a:rPr dirty="0" spc="5"/>
              <a:t> </a:t>
            </a:r>
            <a:r>
              <a:rPr dirty="0" spc="-10"/>
              <a:t>MINH</a:t>
            </a:r>
            <a:r>
              <a:rPr dirty="0"/>
              <a:t> </a:t>
            </a:r>
            <a:r>
              <a:rPr dirty="0" spc="-5"/>
              <a:t>WEBSITE</a:t>
            </a:r>
            <a:r>
              <a:rPr dirty="0" spc="10"/>
              <a:t> </a:t>
            </a:r>
            <a:r>
              <a:rPr dirty="0" spc="-5"/>
              <a:t>VỚI</a:t>
            </a:r>
            <a:r>
              <a:rPr dirty="0" spc="-15"/>
              <a:t> </a:t>
            </a:r>
            <a:r>
              <a:rPr dirty="0" spc="-5"/>
              <a:t>GSC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9292" y="1243025"/>
            <a:ext cx="7842250" cy="758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5560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400">
                <a:latin typeface="Segoe UI"/>
                <a:cs typeface="Segoe UI"/>
              </a:rPr>
              <a:t>B1:</a:t>
            </a:r>
            <a:r>
              <a:rPr dirty="0" sz="2400" spc="215">
                <a:latin typeface="Segoe UI"/>
                <a:cs typeface="Segoe UI"/>
              </a:rPr>
              <a:t> </a:t>
            </a:r>
            <a:r>
              <a:rPr dirty="0" sz="2400" spc="-60">
                <a:latin typeface="Segoe UI"/>
                <a:cs typeface="Segoe UI"/>
              </a:rPr>
              <a:t>Vào</a:t>
            </a:r>
            <a:r>
              <a:rPr dirty="0" sz="2400" spc="225">
                <a:solidFill>
                  <a:srgbClr val="2997E2"/>
                </a:solidFill>
                <a:latin typeface="Segoe UI"/>
                <a:cs typeface="Segoe UI"/>
              </a:rPr>
              <a:t> </a:t>
            </a:r>
            <a:r>
              <a:rPr dirty="0" u="heavy" sz="2400" spc="-5">
                <a:solidFill>
                  <a:srgbClr val="2997E2"/>
                </a:solidFill>
                <a:uFill>
                  <a:solidFill>
                    <a:srgbClr val="2997E2"/>
                  </a:solidFill>
                </a:uFill>
                <a:latin typeface="Segoe UI"/>
                <a:cs typeface="Segoe UI"/>
                <a:hlinkClick r:id="rId3"/>
              </a:rPr>
              <a:t>search.google.com/search-console</a:t>
            </a:r>
            <a:r>
              <a:rPr dirty="0" sz="2400" spc="240">
                <a:solidFill>
                  <a:srgbClr val="2997E2"/>
                </a:solidFill>
                <a:latin typeface="Segoe UI"/>
                <a:cs typeface="Segoe UI"/>
                <a:hlinkClick r:id="rId3"/>
              </a:rPr>
              <a:t> </a:t>
            </a:r>
            <a:r>
              <a:rPr dirty="0" sz="2400">
                <a:latin typeface="Wingdings"/>
                <a:cs typeface="Wingdings"/>
              </a:rPr>
              <a:t></a:t>
            </a:r>
            <a:r>
              <a:rPr dirty="0" sz="2400" spc="275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Segoe UI"/>
                <a:cs typeface="Segoe UI"/>
              </a:rPr>
              <a:t>Bắt</a:t>
            </a:r>
            <a:r>
              <a:rPr dirty="0" sz="2400" spc="220" b="1">
                <a:latin typeface="Segoe UI"/>
                <a:cs typeface="Segoe UI"/>
              </a:rPr>
              <a:t> </a:t>
            </a:r>
            <a:r>
              <a:rPr dirty="0" sz="2400" spc="-5" b="1">
                <a:latin typeface="Segoe UI"/>
                <a:cs typeface="Segoe UI"/>
              </a:rPr>
              <a:t>đầu</a:t>
            </a:r>
            <a:endParaRPr sz="2400">
              <a:latin typeface="Segoe UI"/>
              <a:cs typeface="Segoe UI"/>
            </a:endParaRPr>
          </a:p>
          <a:p>
            <a:pPr algn="ctr" marL="10160">
              <a:lnSpc>
                <a:spcPct val="100000"/>
              </a:lnSpc>
              <a:spcBef>
                <a:spcPts val="5"/>
              </a:spcBef>
            </a:pPr>
            <a:r>
              <a:rPr dirty="0" sz="2400" b="1">
                <a:latin typeface="Segoe UI"/>
                <a:cs typeface="Segoe UI"/>
              </a:rPr>
              <a:t>ngay</a:t>
            </a:r>
            <a:r>
              <a:rPr dirty="0" sz="2400" spc="-20" b="1">
                <a:latin typeface="Segoe UI"/>
                <a:cs typeface="Segoe UI"/>
              </a:rPr>
              <a:t> </a:t>
            </a:r>
            <a:r>
              <a:rPr dirty="0" sz="2400" spc="-10" b="1">
                <a:latin typeface="Segoe UI"/>
                <a:cs typeface="Segoe UI"/>
              </a:rPr>
              <a:t>bây</a:t>
            </a:r>
            <a:r>
              <a:rPr dirty="0" sz="2400" spc="-20" b="1">
                <a:latin typeface="Segoe UI"/>
                <a:cs typeface="Segoe UI"/>
              </a:rPr>
              <a:t> </a:t>
            </a:r>
            <a:r>
              <a:rPr dirty="0" sz="2400" b="1">
                <a:latin typeface="Segoe UI"/>
                <a:cs typeface="Segoe UI"/>
              </a:rPr>
              <a:t>giờ</a:t>
            </a:r>
            <a:r>
              <a:rPr dirty="0" sz="2400" spc="5" b="1">
                <a:latin typeface="Segoe UI"/>
                <a:cs typeface="Segoe UI"/>
              </a:rPr>
              <a:t> </a:t>
            </a:r>
            <a:r>
              <a:rPr dirty="0" sz="2400">
                <a:latin typeface="Wingdings"/>
                <a:cs typeface="Wingdings"/>
              </a:rPr>
              <a:t></a:t>
            </a:r>
            <a:r>
              <a:rPr dirty="0" sz="2400" spc="5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Segoe UI"/>
                <a:cs typeface="Segoe UI"/>
              </a:rPr>
              <a:t>Đăng</a:t>
            </a:r>
            <a:r>
              <a:rPr dirty="0" sz="2400" spc="1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nhập</a:t>
            </a:r>
            <a:r>
              <a:rPr dirty="0" sz="2400" spc="1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tài</a:t>
            </a:r>
            <a:r>
              <a:rPr dirty="0" sz="2400" spc="-5">
                <a:latin typeface="Segoe UI"/>
                <a:cs typeface="Segoe UI"/>
              </a:rPr>
              <a:t> khoản</a:t>
            </a:r>
            <a:r>
              <a:rPr dirty="0" sz="2400" spc="2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gmail</a:t>
            </a:r>
            <a:r>
              <a:rPr dirty="0" sz="2400" spc="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của</a:t>
            </a:r>
            <a:r>
              <a:rPr dirty="0" sz="2400" spc="1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bạn</a:t>
            </a:r>
            <a:endParaRPr sz="2400">
              <a:latin typeface="Segoe UI"/>
              <a:cs typeface="Segoe U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55294" y="2508250"/>
            <a:ext cx="7233920" cy="3614420"/>
            <a:chOff x="955294" y="2508250"/>
            <a:chExt cx="7233920" cy="361442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1644" y="2514600"/>
              <a:ext cx="7220711" cy="352499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58469" y="2511425"/>
              <a:ext cx="7227570" cy="3608070"/>
            </a:xfrm>
            <a:custGeom>
              <a:avLst/>
              <a:gdLst/>
              <a:ahLst/>
              <a:cxnLst/>
              <a:rect l="l" t="t" r="r" b="b"/>
              <a:pathLst>
                <a:path w="7227570" h="3608070">
                  <a:moveTo>
                    <a:pt x="0" y="3607562"/>
                  </a:moveTo>
                  <a:lnTo>
                    <a:pt x="7227061" y="3607562"/>
                  </a:lnTo>
                  <a:lnTo>
                    <a:pt x="7227061" y="0"/>
                  </a:lnTo>
                  <a:lnTo>
                    <a:pt x="0" y="0"/>
                  </a:lnTo>
                  <a:lnTo>
                    <a:pt x="0" y="3607562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23488" y="190500"/>
            <a:ext cx="5357621" cy="78714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32403" y="283210"/>
            <a:ext cx="491553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XÁC</a:t>
            </a:r>
            <a:r>
              <a:rPr dirty="0" spc="5"/>
              <a:t> </a:t>
            </a:r>
            <a:r>
              <a:rPr dirty="0" spc="-10"/>
              <a:t>MINH</a:t>
            </a:r>
            <a:r>
              <a:rPr dirty="0"/>
              <a:t> </a:t>
            </a:r>
            <a:r>
              <a:rPr dirty="0" spc="-5"/>
              <a:t>WEBSITE</a:t>
            </a:r>
            <a:r>
              <a:rPr dirty="0" spc="10"/>
              <a:t> </a:t>
            </a:r>
            <a:r>
              <a:rPr dirty="0" spc="-5"/>
              <a:t>VỚI</a:t>
            </a:r>
            <a:r>
              <a:rPr dirty="0" spc="-15"/>
              <a:t> </a:t>
            </a:r>
            <a:r>
              <a:rPr dirty="0" spc="-5"/>
              <a:t>GSC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94791" y="951356"/>
            <a:ext cx="7959725" cy="1031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200" spc="-10">
                <a:latin typeface="Segoe UI"/>
                <a:cs typeface="Segoe UI"/>
              </a:rPr>
              <a:t>B2: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Chọn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1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trong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2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cách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xác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minh</a:t>
            </a:r>
            <a:r>
              <a:rPr dirty="0" sz="2200" spc="35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website: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tên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miền</a:t>
            </a:r>
            <a:r>
              <a:rPr dirty="0" sz="2200" spc="1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hoặc</a:t>
            </a:r>
            <a:r>
              <a:rPr dirty="0" sz="2200" spc="15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URL </a:t>
            </a:r>
            <a:r>
              <a:rPr dirty="0" sz="2200" spc="-58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của </a:t>
            </a:r>
            <a:r>
              <a:rPr dirty="0" sz="2200" spc="-10">
                <a:latin typeface="Segoe UI"/>
                <a:cs typeface="Segoe UI"/>
              </a:rPr>
              <a:t>website.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Dùng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URL</a:t>
            </a:r>
            <a:r>
              <a:rPr dirty="0" sz="2200" spc="-5">
                <a:latin typeface="Segoe UI"/>
                <a:cs typeface="Segoe UI"/>
              </a:rPr>
              <a:t> tiện</a:t>
            </a:r>
            <a:r>
              <a:rPr dirty="0" sz="2200" spc="1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hơn.</a:t>
            </a:r>
            <a:endParaRPr sz="2200">
              <a:latin typeface="Segoe UI"/>
              <a:cs typeface="Segoe UI"/>
            </a:endParaRPr>
          </a:p>
          <a:p>
            <a:pPr marL="354965">
              <a:lnSpc>
                <a:spcPct val="100000"/>
              </a:lnSpc>
            </a:pPr>
            <a:r>
              <a:rPr dirty="0" sz="2200" spc="-5">
                <a:latin typeface="Segoe UI"/>
                <a:cs typeface="Segoe UI"/>
              </a:rPr>
              <a:t>Bạn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nhập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địa</a:t>
            </a:r>
            <a:r>
              <a:rPr dirty="0" sz="2200" spc="15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chỉ</a:t>
            </a:r>
            <a:r>
              <a:rPr dirty="0" sz="2200" spc="-5">
                <a:latin typeface="Segoe UI"/>
                <a:cs typeface="Segoe UI"/>
              </a:rPr>
              <a:t> đầy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đủ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của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website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 spc="-20">
                <a:latin typeface="Segoe UI"/>
                <a:cs typeface="Segoe UI"/>
              </a:rPr>
              <a:t>và </a:t>
            </a:r>
            <a:r>
              <a:rPr dirty="0" sz="2200" spc="-5">
                <a:latin typeface="Segoe UI"/>
                <a:cs typeface="Segoe UI"/>
              </a:rPr>
              <a:t>nhắp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Tiếp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tục</a:t>
            </a:r>
            <a:endParaRPr sz="2200">
              <a:latin typeface="Segoe UI"/>
              <a:cs typeface="Segoe U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52475" y="2226119"/>
            <a:ext cx="7715250" cy="4338320"/>
            <a:chOff x="752475" y="2226119"/>
            <a:chExt cx="7715250" cy="433832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479" y="2288376"/>
              <a:ext cx="7635599" cy="316763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57237" y="2230882"/>
              <a:ext cx="7705725" cy="3237865"/>
            </a:xfrm>
            <a:custGeom>
              <a:avLst/>
              <a:gdLst/>
              <a:ahLst/>
              <a:cxnLst/>
              <a:rect l="l" t="t" r="r" b="b"/>
              <a:pathLst>
                <a:path w="7705725" h="3237865">
                  <a:moveTo>
                    <a:pt x="0" y="3237357"/>
                  </a:moveTo>
                  <a:lnTo>
                    <a:pt x="7705725" y="3237357"/>
                  </a:lnTo>
                  <a:lnTo>
                    <a:pt x="7705725" y="0"/>
                  </a:lnTo>
                  <a:lnTo>
                    <a:pt x="0" y="0"/>
                  </a:lnTo>
                  <a:lnTo>
                    <a:pt x="0" y="323735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08275" y="5545835"/>
              <a:ext cx="4139184" cy="101803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331458" y="6135052"/>
              <a:ext cx="638810" cy="321310"/>
            </a:xfrm>
            <a:custGeom>
              <a:avLst/>
              <a:gdLst/>
              <a:ahLst/>
              <a:cxnLst/>
              <a:rect l="l" t="t" r="r" b="b"/>
              <a:pathLst>
                <a:path w="638809" h="321310">
                  <a:moveTo>
                    <a:pt x="638683" y="0"/>
                  </a:moveTo>
                  <a:lnTo>
                    <a:pt x="600811" y="40846"/>
                  </a:lnTo>
                  <a:lnTo>
                    <a:pt x="560836" y="77779"/>
                  </a:lnTo>
                  <a:lnTo>
                    <a:pt x="519110" y="110661"/>
                  </a:lnTo>
                  <a:lnTo>
                    <a:pt x="475986" y="139353"/>
                  </a:lnTo>
                  <a:lnTo>
                    <a:pt x="431816" y="163718"/>
                  </a:lnTo>
                  <a:lnTo>
                    <a:pt x="386953" y="183619"/>
                  </a:lnTo>
                  <a:lnTo>
                    <a:pt x="341748" y="198918"/>
                  </a:lnTo>
                  <a:lnTo>
                    <a:pt x="296554" y="209477"/>
                  </a:lnTo>
                  <a:lnTo>
                    <a:pt x="251723" y="215159"/>
                  </a:lnTo>
                  <a:lnTo>
                    <a:pt x="207609" y="215825"/>
                  </a:lnTo>
                  <a:lnTo>
                    <a:pt x="164562" y="211338"/>
                  </a:lnTo>
                  <a:lnTo>
                    <a:pt x="122936" y="201561"/>
                  </a:lnTo>
                  <a:lnTo>
                    <a:pt x="145541" y="170878"/>
                  </a:lnTo>
                  <a:lnTo>
                    <a:pt x="0" y="200901"/>
                  </a:lnTo>
                  <a:lnTo>
                    <a:pt x="35051" y="321043"/>
                  </a:lnTo>
                  <a:lnTo>
                    <a:pt x="57657" y="290360"/>
                  </a:lnTo>
                  <a:lnTo>
                    <a:pt x="96890" y="299742"/>
                  </a:lnTo>
                  <a:lnTo>
                    <a:pt x="137285" y="304404"/>
                  </a:lnTo>
                  <a:lnTo>
                    <a:pt x="178556" y="304487"/>
                  </a:lnTo>
                  <a:lnTo>
                    <a:pt x="220421" y="300133"/>
                  </a:lnTo>
                  <a:lnTo>
                    <a:pt x="262593" y="291484"/>
                  </a:lnTo>
                  <a:lnTo>
                    <a:pt x="304789" y="278682"/>
                  </a:lnTo>
                  <a:lnTo>
                    <a:pt x="346725" y="261869"/>
                  </a:lnTo>
                  <a:lnTo>
                    <a:pt x="388115" y="241186"/>
                  </a:lnTo>
                  <a:lnTo>
                    <a:pt x="428675" y="216777"/>
                  </a:lnTo>
                  <a:lnTo>
                    <a:pt x="468122" y="188782"/>
                  </a:lnTo>
                  <a:lnTo>
                    <a:pt x="506169" y="157344"/>
                  </a:lnTo>
                  <a:lnTo>
                    <a:pt x="542533" y="122605"/>
                  </a:lnTo>
                  <a:lnTo>
                    <a:pt x="576930" y="84706"/>
                  </a:lnTo>
                  <a:lnTo>
                    <a:pt x="609075" y="43791"/>
                  </a:lnTo>
                  <a:lnTo>
                    <a:pt x="638683" y="0"/>
                  </a:lnTo>
                  <a:close/>
                </a:path>
              </a:pathLst>
            </a:custGeom>
            <a:solidFill>
              <a:srgbClr val="E3831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939026" y="5421122"/>
              <a:ext cx="198120" cy="760095"/>
            </a:xfrm>
            <a:custGeom>
              <a:avLst/>
              <a:gdLst/>
              <a:ahLst/>
              <a:cxnLst/>
              <a:rect l="l" t="t" r="r" b="b"/>
              <a:pathLst>
                <a:path w="198120" h="760095">
                  <a:moveTo>
                    <a:pt x="65404" y="0"/>
                  </a:moveTo>
                  <a:lnTo>
                    <a:pt x="0" y="88772"/>
                  </a:lnTo>
                  <a:lnTo>
                    <a:pt x="31097" y="115111"/>
                  </a:lnTo>
                  <a:lnTo>
                    <a:pt x="58049" y="145100"/>
                  </a:lnTo>
                  <a:lnTo>
                    <a:pt x="80854" y="178404"/>
                  </a:lnTo>
                  <a:lnTo>
                    <a:pt x="99514" y="214684"/>
                  </a:lnTo>
                  <a:lnTo>
                    <a:pt x="114028" y="253604"/>
                  </a:lnTo>
                  <a:lnTo>
                    <a:pt x="124397" y="294826"/>
                  </a:lnTo>
                  <a:lnTo>
                    <a:pt x="130620" y="338015"/>
                  </a:lnTo>
                  <a:lnTo>
                    <a:pt x="132699" y="382831"/>
                  </a:lnTo>
                  <a:lnTo>
                    <a:pt x="130632" y="428940"/>
                  </a:lnTo>
                  <a:lnTo>
                    <a:pt x="124421" y="476003"/>
                  </a:lnTo>
                  <a:lnTo>
                    <a:pt x="114065" y="523683"/>
                  </a:lnTo>
                  <a:lnTo>
                    <a:pt x="99566" y="571644"/>
                  </a:lnTo>
                  <a:lnTo>
                    <a:pt x="80921" y="619547"/>
                  </a:lnTo>
                  <a:lnTo>
                    <a:pt x="58134" y="667058"/>
                  </a:lnTo>
                  <a:lnTo>
                    <a:pt x="31202" y="713837"/>
                  </a:lnTo>
                  <a:lnTo>
                    <a:pt x="126" y="759548"/>
                  </a:lnTo>
                  <a:lnTo>
                    <a:pt x="65404" y="670763"/>
                  </a:lnTo>
                  <a:lnTo>
                    <a:pt x="96480" y="625050"/>
                  </a:lnTo>
                  <a:lnTo>
                    <a:pt x="123412" y="578270"/>
                  </a:lnTo>
                  <a:lnTo>
                    <a:pt x="146200" y="530761"/>
                  </a:lnTo>
                  <a:lnTo>
                    <a:pt x="164846" y="482860"/>
                  </a:lnTo>
                  <a:lnTo>
                    <a:pt x="179347" y="434902"/>
                  </a:lnTo>
                  <a:lnTo>
                    <a:pt x="189706" y="387225"/>
                  </a:lnTo>
                  <a:lnTo>
                    <a:pt x="195921" y="340166"/>
                  </a:lnTo>
                  <a:lnTo>
                    <a:pt x="197993" y="294062"/>
                  </a:lnTo>
                  <a:lnTo>
                    <a:pt x="195921" y="249248"/>
                  </a:lnTo>
                  <a:lnTo>
                    <a:pt x="189706" y="206063"/>
                  </a:lnTo>
                  <a:lnTo>
                    <a:pt x="179347" y="164842"/>
                  </a:lnTo>
                  <a:lnTo>
                    <a:pt x="164846" y="125923"/>
                  </a:lnTo>
                  <a:lnTo>
                    <a:pt x="146200" y="89643"/>
                  </a:lnTo>
                  <a:lnTo>
                    <a:pt x="123412" y="56337"/>
                  </a:lnTo>
                  <a:lnTo>
                    <a:pt x="96480" y="26344"/>
                  </a:lnTo>
                  <a:lnTo>
                    <a:pt x="65404" y="0"/>
                  </a:lnTo>
                  <a:close/>
                </a:path>
              </a:pathLst>
            </a:custGeom>
            <a:solidFill>
              <a:srgbClr val="B769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331458" y="5421122"/>
              <a:ext cx="805815" cy="1035050"/>
            </a:xfrm>
            <a:custGeom>
              <a:avLst/>
              <a:gdLst/>
              <a:ahLst/>
              <a:cxnLst/>
              <a:rect l="l" t="t" r="r" b="b"/>
              <a:pathLst>
                <a:path w="805815" h="1035050">
                  <a:moveTo>
                    <a:pt x="607694" y="759548"/>
                  </a:moveTo>
                  <a:lnTo>
                    <a:pt x="638770" y="713837"/>
                  </a:lnTo>
                  <a:lnTo>
                    <a:pt x="665702" y="667058"/>
                  </a:lnTo>
                  <a:lnTo>
                    <a:pt x="688489" y="619547"/>
                  </a:lnTo>
                  <a:lnTo>
                    <a:pt x="707134" y="571644"/>
                  </a:lnTo>
                  <a:lnTo>
                    <a:pt x="721633" y="523683"/>
                  </a:lnTo>
                  <a:lnTo>
                    <a:pt x="731989" y="476003"/>
                  </a:lnTo>
                  <a:lnTo>
                    <a:pt x="738200" y="428940"/>
                  </a:lnTo>
                  <a:lnTo>
                    <a:pt x="740267" y="382831"/>
                  </a:lnTo>
                  <a:lnTo>
                    <a:pt x="738188" y="338015"/>
                  </a:lnTo>
                  <a:lnTo>
                    <a:pt x="731965" y="294826"/>
                  </a:lnTo>
                  <a:lnTo>
                    <a:pt x="721596" y="253604"/>
                  </a:lnTo>
                  <a:lnTo>
                    <a:pt x="707082" y="214684"/>
                  </a:lnTo>
                  <a:lnTo>
                    <a:pt x="688422" y="178404"/>
                  </a:lnTo>
                  <a:lnTo>
                    <a:pt x="665617" y="145100"/>
                  </a:lnTo>
                  <a:lnTo>
                    <a:pt x="638665" y="115111"/>
                  </a:lnTo>
                  <a:lnTo>
                    <a:pt x="607567" y="88772"/>
                  </a:lnTo>
                  <a:lnTo>
                    <a:pt x="672972" y="0"/>
                  </a:lnTo>
                  <a:lnTo>
                    <a:pt x="704048" y="26344"/>
                  </a:lnTo>
                  <a:lnTo>
                    <a:pt x="730980" y="56337"/>
                  </a:lnTo>
                  <a:lnTo>
                    <a:pt x="753768" y="89643"/>
                  </a:lnTo>
                  <a:lnTo>
                    <a:pt x="772413" y="125923"/>
                  </a:lnTo>
                  <a:lnTo>
                    <a:pt x="786915" y="164842"/>
                  </a:lnTo>
                  <a:lnTo>
                    <a:pt x="797274" y="206063"/>
                  </a:lnTo>
                  <a:lnTo>
                    <a:pt x="803489" y="249248"/>
                  </a:lnTo>
                  <a:lnTo>
                    <a:pt x="805561" y="294062"/>
                  </a:lnTo>
                  <a:lnTo>
                    <a:pt x="803489" y="340166"/>
                  </a:lnTo>
                  <a:lnTo>
                    <a:pt x="797274" y="387225"/>
                  </a:lnTo>
                  <a:lnTo>
                    <a:pt x="786915" y="434902"/>
                  </a:lnTo>
                  <a:lnTo>
                    <a:pt x="772413" y="482860"/>
                  </a:lnTo>
                  <a:lnTo>
                    <a:pt x="753768" y="530761"/>
                  </a:lnTo>
                  <a:lnTo>
                    <a:pt x="730980" y="578270"/>
                  </a:lnTo>
                  <a:lnTo>
                    <a:pt x="704048" y="625050"/>
                  </a:lnTo>
                  <a:lnTo>
                    <a:pt x="672972" y="670763"/>
                  </a:lnTo>
                  <a:lnTo>
                    <a:pt x="607694" y="759548"/>
                  </a:lnTo>
                  <a:lnTo>
                    <a:pt x="572652" y="803583"/>
                  </a:lnTo>
                  <a:lnTo>
                    <a:pt x="535107" y="843989"/>
                  </a:lnTo>
                  <a:lnTo>
                    <a:pt x="495412" y="880610"/>
                  </a:lnTo>
                  <a:lnTo>
                    <a:pt x="453918" y="913291"/>
                  </a:lnTo>
                  <a:lnTo>
                    <a:pt x="410979" y="941875"/>
                  </a:lnTo>
                  <a:lnTo>
                    <a:pt x="366947" y="966205"/>
                  </a:lnTo>
                  <a:lnTo>
                    <a:pt x="322172" y="986126"/>
                  </a:lnTo>
                  <a:lnTo>
                    <a:pt x="277007" y="1001480"/>
                  </a:lnTo>
                  <a:lnTo>
                    <a:pt x="231805" y="1012112"/>
                  </a:lnTo>
                  <a:lnTo>
                    <a:pt x="186916" y="1017865"/>
                  </a:lnTo>
                  <a:lnTo>
                    <a:pt x="142694" y="1018584"/>
                  </a:lnTo>
                  <a:lnTo>
                    <a:pt x="99491" y="1014111"/>
                  </a:lnTo>
                  <a:lnTo>
                    <a:pt x="57657" y="1004290"/>
                  </a:lnTo>
                  <a:lnTo>
                    <a:pt x="35051" y="1034973"/>
                  </a:lnTo>
                  <a:lnTo>
                    <a:pt x="0" y="914831"/>
                  </a:lnTo>
                  <a:lnTo>
                    <a:pt x="145541" y="884808"/>
                  </a:lnTo>
                  <a:lnTo>
                    <a:pt x="122936" y="915492"/>
                  </a:lnTo>
                  <a:lnTo>
                    <a:pt x="164562" y="925269"/>
                  </a:lnTo>
                  <a:lnTo>
                    <a:pt x="207609" y="929755"/>
                  </a:lnTo>
                  <a:lnTo>
                    <a:pt x="251723" y="929089"/>
                  </a:lnTo>
                  <a:lnTo>
                    <a:pt x="296554" y="923408"/>
                  </a:lnTo>
                  <a:lnTo>
                    <a:pt x="341748" y="912849"/>
                  </a:lnTo>
                  <a:lnTo>
                    <a:pt x="386953" y="897550"/>
                  </a:lnTo>
                  <a:lnTo>
                    <a:pt x="431816" y="877649"/>
                  </a:lnTo>
                  <a:lnTo>
                    <a:pt x="475986" y="853283"/>
                  </a:lnTo>
                  <a:lnTo>
                    <a:pt x="519110" y="824591"/>
                  </a:lnTo>
                  <a:lnTo>
                    <a:pt x="560836" y="791710"/>
                  </a:lnTo>
                  <a:lnTo>
                    <a:pt x="600811" y="754777"/>
                  </a:lnTo>
                  <a:lnTo>
                    <a:pt x="638683" y="713930"/>
                  </a:lnTo>
                </a:path>
              </a:pathLst>
            </a:custGeom>
            <a:ln w="25400">
              <a:solidFill>
                <a:srgbClr val="A75F0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82340" y="190500"/>
            <a:ext cx="5357621" cy="78714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1254" y="283210"/>
            <a:ext cx="491553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XÁC</a:t>
            </a:r>
            <a:r>
              <a:rPr dirty="0" spc="5"/>
              <a:t> </a:t>
            </a:r>
            <a:r>
              <a:rPr dirty="0" spc="-10"/>
              <a:t>MINH</a:t>
            </a:r>
            <a:r>
              <a:rPr dirty="0"/>
              <a:t> </a:t>
            </a:r>
            <a:r>
              <a:rPr dirty="0" spc="-5"/>
              <a:t>WEBSITE</a:t>
            </a:r>
            <a:r>
              <a:rPr dirty="0" spc="10"/>
              <a:t> </a:t>
            </a:r>
            <a:r>
              <a:rPr dirty="0" spc="-5"/>
              <a:t>VỚI</a:t>
            </a:r>
            <a:r>
              <a:rPr dirty="0" spc="-15"/>
              <a:t> </a:t>
            </a:r>
            <a:r>
              <a:rPr dirty="0" spc="-5"/>
              <a:t>GSC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29539" y="1016253"/>
            <a:ext cx="8079105" cy="156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356235" algn="l"/>
                <a:tab pos="6306185" algn="l"/>
              </a:tabLst>
            </a:pPr>
            <a:r>
              <a:rPr dirty="0" sz="2400">
                <a:latin typeface="Segoe UI"/>
                <a:cs typeface="Segoe UI"/>
              </a:rPr>
              <a:t>B3:</a:t>
            </a:r>
            <a:r>
              <a:rPr dirty="0" sz="2400" spc="-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Nhắp</a:t>
            </a:r>
            <a:r>
              <a:rPr dirty="0" sz="2400" spc="1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tên</a:t>
            </a:r>
            <a:r>
              <a:rPr dirty="0" sz="2400" spc="1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file </a:t>
            </a:r>
            <a:r>
              <a:rPr dirty="0" sz="2400" spc="-5">
                <a:latin typeface="Segoe UI"/>
                <a:cs typeface="Segoe UI"/>
              </a:rPr>
              <a:t>trong</a:t>
            </a:r>
            <a:r>
              <a:rPr dirty="0" sz="2400" spc="1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mục</a:t>
            </a:r>
            <a:r>
              <a:rPr dirty="0" sz="2400" spc="15">
                <a:latin typeface="Segoe UI"/>
                <a:cs typeface="Segoe UI"/>
              </a:rPr>
              <a:t> </a:t>
            </a:r>
            <a:r>
              <a:rPr dirty="0" sz="2400" b="1">
                <a:latin typeface="Segoe UI"/>
                <a:cs typeface="Segoe UI"/>
              </a:rPr>
              <a:t>Tải tệp </a:t>
            </a:r>
            <a:r>
              <a:rPr dirty="0" sz="2400" spc="-5" b="1">
                <a:latin typeface="Segoe UI"/>
                <a:cs typeface="Segoe UI"/>
              </a:rPr>
              <a:t>xuống	</a:t>
            </a:r>
            <a:r>
              <a:rPr dirty="0" sz="2400">
                <a:latin typeface="Segoe UI"/>
                <a:cs typeface="Segoe UI"/>
              </a:rPr>
              <a:t>để</a:t>
            </a:r>
            <a:r>
              <a:rPr dirty="0" sz="2400" spc="-7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download </a:t>
            </a:r>
            <a:r>
              <a:rPr dirty="0" sz="2400" spc="-64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file</a:t>
            </a:r>
            <a:r>
              <a:rPr dirty="0" sz="2400" spc="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do</a:t>
            </a:r>
            <a:r>
              <a:rPr dirty="0" sz="2400" spc="-5">
                <a:latin typeface="Segoe UI"/>
                <a:cs typeface="Segoe UI"/>
              </a:rPr>
              <a:t> google</a:t>
            </a:r>
            <a:r>
              <a:rPr dirty="0" sz="2400" spc="3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phát</a:t>
            </a:r>
            <a:r>
              <a:rPr dirty="0" sz="2400" spc="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sinh.</a:t>
            </a:r>
            <a:endParaRPr sz="2400">
              <a:latin typeface="Segoe UI"/>
              <a:cs typeface="Segoe UI"/>
            </a:endParaRPr>
          </a:p>
          <a:p>
            <a:pPr marL="355600" marR="6350" indent="-343535">
              <a:lnSpc>
                <a:spcPct val="100000"/>
              </a:lnSpc>
              <a:spcBef>
                <a:spcPts val="580"/>
              </a:spcBef>
              <a:buFont typeface="Wingdings"/>
              <a:buChar char=""/>
              <a:tabLst>
                <a:tab pos="356235" algn="l"/>
                <a:tab pos="1065530" algn="l"/>
                <a:tab pos="1816735" algn="l"/>
                <a:tab pos="2184400" algn="l"/>
                <a:tab pos="3295650" algn="l"/>
                <a:tab pos="3836670" algn="l"/>
                <a:tab pos="4455795" algn="l"/>
                <a:tab pos="4926330" algn="l"/>
                <a:tab pos="5469255" algn="l"/>
                <a:tab pos="6618605" algn="l"/>
                <a:tab pos="7449184" algn="l"/>
              </a:tabLst>
            </a:pPr>
            <a:r>
              <a:rPr dirty="0" sz="2400">
                <a:latin typeface="Segoe UI"/>
                <a:cs typeface="Segoe UI"/>
              </a:rPr>
              <a:t>Tiếp	theo	</a:t>
            </a:r>
            <a:r>
              <a:rPr dirty="0" sz="2400" spc="5">
                <a:latin typeface="Segoe UI"/>
                <a:cs typeface="Segoe UI"/>
              </a:rPr>
              <a:t>l</a:t>
            </a:r>
            <a:r>
              <a:rPr dirty="0" sz="2400">
                <a:latin typeface="Segoe UI"/>
                <a:cs typeface="Segoe UI"/>
              </a:rPr>
              <a:t>à	Upl</a:t>
            </a:r>
            <a:r>
              <a:rPr dirty="0" sz="2400" spc="-30">
                <a:latin typeface="Segoe UI"/>
                <a:cs typeface="Segoe UI"/>
              </a:rPr>
              <a:t>o</a:t>
            </a:r>
            <a:r>
              <a:rPr dirty="0" sz="2400">
                <a:latin typeface="Segoe UI"/>
                <a:cs typeface="Segoe UI"/>
              </a:rPr>
              <a:t>ad	f</a:t>
            </a:r>
            <a:r>
              <a:rPr dirty="0" sz="2400" spc="5">
                <a:latin typeface="Segoe UI"/>
                <a:cs typeface="Segoe UI"/>
              </a:rPr>
              <a:t>i</a:t>
            </a:r>
            <a:r>
              <a:rPr dirty="0" sz="2400" spc="-5">
                <a:latin typeface="Segoe UI"/>
                <a:cs typeface="Segoe UI"/>
              </a:rPr>
              <a:t>l</a:t>
            </a:r>
            <a:r>
              <a:rPr dirty="0" sz="2400">
                <a:latin typeface="Segoe UI"/>
                <a:cs typeface="Segoe UI"/>
              </a:rPr>
              <a:t>e	vừa	tải	</a:t>
            </a:r>
            <a:r>
              <a:rPr dirty="0" sz="2400" spc="-5">
                <a:latin typeface="Segoe UI"/>
                <a:cs typeface="Segoe UI"/>
              </a:rPr>
              <a:t>lê</a:t>
            </a:r>
            <a:r>
              <a:rPr dirty="0" sz="2400">
                <a:latin typeface="Segoe UI"/>
                <a:cs typeface="Segoe UI"/>
              </a:rPr>
              <a:t>n	</a:t>
            </a:r>
            <a:r>
              <a:rPr dirty="0" sz="2400" spc="5">
                <a:latin typeface="Segoe UI"/>
                <a:cs typeface="Segoe UI"/>
              </a:rPr>
              <a:t>h</a:t>
            </a:r>
            <a:r>
              <a:rPr dirty="0" sz="2400">
                <a:latin typeface="Segoe UI"/>
                <a:cs typeface="Segoe UI"/>
              </a:rPr>
              <a:t>ost</a:t>
            </a:r>
            <a:r>
              <a:rPr dirty="0" sz="2400" spc="5">
                <a:latin typeface="Segoe UI"/>
                <a:cs typeface="Segoe UI"/>
              </a:rPr>
              <a:t>i</a:t>
            </a:r>
            <a:r>
              <a:rPr dirty="0" sz="2400">
                <a:latin typeface="Segoe UI"/>
                <a:cs typeface="Segoe UI"/>
              </a:rPr>
              <a:t>ng	(Xem	</a:t>
            </a:r>
            <a:r>
              <a:rPr dirty="0" sz="2400" spc="-5">
                <a:latin typeface="Segoe UI"/>
                <a:cs typeface="Segoe UI"/>
              </a:rPr>
              <a:t>sl</a:t>
            </a:r>
            <a:r>
              <a:rPr dirty="0" sz="2400" spc="-10">
                <a:latin typeface="Segoe UI"/>
                <a:cs typeface="Segoe UI"/>
              </a:rPr>
              <a:t>i</a:t>
            </a:r>
            <a:r>
              <a:rPr dirty="0" sz="2400">
                <a:latin typeface="Segoe UI"/>
                <a:cs typeface="Segoe UI"/>
              </a:rPr>
              <a:t>de  </a:t>
            </a:r>
            <a:r>
              <a:rPr dirty="0" sz="2400" spc="-5">
                <a:latin typeface="Segoe UI"/>
                <a:cs typeface="Segoe UI"/>
              </a:rPr>
              <a:t>sau)</a:t>
            </a:r>
            <a:r>
              <a:rPr dirty="0" sz="2400" spc="1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rồi</a:t>
            </a:r>
            <a:r>
              <a:rPr dirty="0" sz="2400" spc="1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nhắp</a:t>
            </a:r>
            <a:r>
              <a:rPr dirty="0" sz="2400" spc="1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nút</a:t>
            </a:r>
            <a:r>
              <a:rPr dirty="0" sz="2400" spc="10">
                <a:latin typeface="Segoe UI"/>
                <a:cs typeface="Segoe UI"/>
              </a:rPr>
              <a:t> </a:t>
            </a:r>
            <a:r>
              <a:rPr dirty="0" sz="2400" spc="-5" b="1">
                <a:latin typeface="Segoe UI"/>
                <a:cs typeface="Segoe UI"/>
              </a:rPr>
              <a:t>Xác</a:t>
            </a:r>
            <a:r>
              <a:rPr dirty="0" sz="2400" b="1">
                <a:latin typeface="Segoe UI"/>
                <a:cs typeface="Segoe UI"/>
              </a:rPr>
              <a:t> minh</a:t>
            </a:r>
            <a:endParaRPr sz="2400">
              <a:latin typeface="Segoe UI"/>
              <a:cs typeface="Segoe U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31850" y="2736850"/>
            <a:ext cx="7708900" cy="3702685"/>
            <a:chOff x="831850" y="2736850"/>
            <a:chExt cx="7708900" cy="370268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7630" y="2857076"/>
              <a:ext cx="7577339" cy="357572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35025" y="2740025"/>
              <a:ext cx="7702550" cy="3696335"/>
            </a:xfrm>
            <a:custGeom>
              <a:avLst/>
              <a:gdLst/>
              <a:ahLst/>
              <a:cxnLst/>
              <a:rect l="l" t="t" r="r" b="b"/>
              <a:pathLst>
                <a:path w="7702550" h="3696335">
                  <a:moveTo>
                    <a:pt x="0" y="3695954"/>
                  </a:moveTo>
                  <a:lnTo>
                    <a:pt x="7702550" y="3695954"/>
                  </a:lnTo>
                  <a:lnTo>
                    <a:pt x="7702550" y="0"/>
                  </a:lnTo>
                  <a:lnTo>
                    <a:pt x="0" y="0"/>
                  </a:lnTo>
                  <a:lnTo>
                    <a:pt x="0" y="3695954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11295" y="190500"/>
            <a:ext cx="5357622" cy="78714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20210" y="283210"/>
            <a:ext cx="491553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XÁC</a:t>
            </a:r>
            <a:r>
              <a:rPr dirty="0" spc="5"/>
              <a:t> </a:t>
            </a:r>
            <a:r>
              <a:rPr dirty="0" spc="-10"/>
              <a:t>MINH</a:t>
            </a:r>
            <a:r>
              <a:rPr dirty="0"/>
              <a:t> </a:t>
            </a:r>
            <a:r>
              <a:rPr dirty="0" spc="-5"/>
              <a:t>WEBSITE</a:t>
            </a:r>
            <a:r>
              <a:rPr dirty="0" spc="10"/>
              <a:t> </a:t>
            </a:r>
            <a:r>
              <a:rPr dirty="0" spc="-5"/>
              <a:t>VỚI</a:t>
            </a:r>
            <a:r>
              <a:rPr dirty="0" spc="-15"/>
              <a:t> </a:t>
            </a:r>
            <a:r>
              <a:rPr dirty="0" spc="-5"/>
              <a:t>GSC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29539" y="1016253"/>
            <a:ext cx="8077834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55600" marR="5080" indent="-343535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356235" algn="l"/>
              </a:tabLst>
            </a:pPr>
            <a:r>
              <a:rPr dirty="0" sz="2400">
                <a:latin typeface="Segoe UI"/>
                <a:cs typeface="Segoe UI"/>
              </a:rPr>
              <a:t>B4: </a:t>
            </a:r>
            <a:r>
              <a:rPr dirty="0" sz="2400" spc="-10">
                <a:latin typeface="Segoe UI"/>
                <a:cs typeface="Segoe UI"/>
              </a:rPr>
              <a:t>Upload </a:t>
            </a:r>
            <a:r>
              <a:rPr dirty="0" sz="2400">
                <a:latin typeface="Segoe UI"/>
                <a:cs typeface="Segoe UI"/>
              </a:rPr>
              <a:t>file vừa tải </a:t>
            </a:r>
            <a:r>
              <a:rPr dirty="0" sz="2400" spc="-5">
                <a:latin typeface="Segoe UI"/>
                <a:cs typeface="Segoe UI"/>
              </a:rPr>
              <a:t>lên </a:t>
            </a:r>
            <a:r>
              <a:rPr dirty="0" sz="2400">
                <a:latin typeface="Segoe UI"/>
                <a:cs typeface="Segoe UI"/>
              </a:rPr>
              <a:t>hosting của </a:t>
            </a:r>
            <a:r>
              <a:rPr dirty="0" sz="2400" spc="5">
                <a:latin typeface="Segoe UI"/>
                <a:cs typeface="Segoe UI"/>
              </a:rPr>
              <a:t>bạn, </a:t>
            </a:r>
            <a:r>
              <a:rPr dirty="0" sz="2400" spc="-5" b="1">
                <a:latin typeface="Segoe UI"/>
                <a:cs typeface="Segoe UI"/>
              </a:rPr>
              <a:t>trong folder </a:t>
            </a:r>
            <a:r>
              <a:rPr dirty="0" sz="2400" b="1">
                <a:latin typeface="Segoe UI"/>
                <a:cs typeface="Segoe UI"/>
              </a:rPr>
              <a:t> </a:t>
            </a:r>
            <a:r>
              <a:rPr dirty="0" sz="2400" spc="-5" b="1">
                <a:latin typeface="Segoe UI"/>
                <a:cs typeface="Segoe UI"/>
              </a:rPr>
              <a:t>gốc</a:t>
            </a:r>
            <a:r>
              <a:rPr dirty="0" sz="2400" b="1">
                <a:latin typeface="Segoe UI"/>
                <a:cs typeface="Segoe UI"/>
              </a:rPr>
              <a:t> </a:t>
            </a:r>
            <a:r>
              <a:rPr dirty="0" sz="2400" spc="-5" b="1">
                <a:latin typeface="Segoe UI"/>
                <a:cs typeface="Segoe UI"/>
              </a:rPr>
              <a:t>htdocs</a:t>
            </a:r>
            <a:r>
              <a:rPr dirty="0" sz="2400" b="1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hoặc</a:t>
            </a:r>
            <a:r>
              <a:rPr dirty="0" sz="2400" spc="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public_html.</a:t>
            </a:r>
            <a:r>
              <a:rPr dirty="0" sz="2400">
                <a:latin typeface="Segoe UI"/>
                <a:cs typeface="Segoe UI"/>
              </a:rPr>
              <a:t> Có</a:t>
            </a:r>
            <a:r>
              <a:rPr dirty="0" sz="2400" spc="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thể</a:t>
            </a:r>
            <a:r>
              <a:rPr dirty="0" sz="2400" spc="65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dùng</a:t>
            </a:r>
            <a:r>
              <a:rPr dirty="0" sz="2400" spc="65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FileZilla </a:t>
            </a:r>
            <a:r>
              <a:rPr dirty="0" sz="2400" spc="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Client</a:t>
            </a:r>
            <a:r>
              <a:rPr dirty="0" sz="2400" spc="1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hoặc</a:t>
            </a:r>
            <a:r>
              <a:rPr dirty="0" sz="2400" spc="30">
                <a:latin typeface="Segoe UI"/>
                <a:cs typeface="Segoe UI"/>
              </a:rPr>
              <a:t> </a:t>
            </a:r>
            <a:r>
              <a:rPr dirty="0" sz="2400" spc="-20">
                <a:latin typeface="Segoe UI"/>
                <a:cs typeface="Segoe UI"/>
              </a:rPr>
              <a:t>Web</a:t>
            </a:r>
            <a:r>
              <a:rPr dirty="0" sz="2400" spc="-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tuỳ bạn</a:t>
            </a:r>
            <a:endParaRPr sz="2400">
              <a:latin typeface="Segoe UI"/>
              <a:cs typeface="Segoe U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57630" y="2581275"/>
            <a:ext cx="7867650" cy="3462020"/>
            <a:chOff x="857630" y="2581275"/>
            <a:chExt cx="7867650" cy="346202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155" y="2590800"/>
              <a:ext cx="7848600" cy="344271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62393" y="2586037"/>
              <a:ext cx="7858125" cy="3452495"/>
            </a:xfrm>
            <a:custGeom>
              <a:avLst/>
              <a:gdLst/>
              <a:ahLst/>
              <a:cxnLst/>
              <a:rect l="l" t="t" r="r" b="b"/>
              <a:pathLst>
                <a:path w="7858125" h="3452495">
                  <a:moveTo>
                    <a:pt x="0" y="3452241"/>
                  </a:moveTo>
                  <a:lnTo>
                    <a:pt x="7858125" y="3452241"/>
                  </a:lnTo>
                  <a:lnTo>
                    <a:pt x="7858125" y="0"/>
                  </a:lnTo>
                  <a:lnTo>
                    <a:pt x="0" y="0"/>
                  </a:lnTo>
                  <a:lnTo>
                    <a:pt x="0" y="3452241"/>
                  </a:lnTo>
                  <a:close/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1484" y="190500"/>
            <a:ext cx="5357621" cy="78714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00398" y="283210"/>
            <a:ext cx="491553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XÁC</a:t>
            </a:r>
            <a:r>
              <a:rPr dirty="0" spc="5"/>
              <a:t> </a:t>
            </a:r>
            <a:r>
              <a:rPr dirty="0" spc="-10"/>
              <a:t>MINH</a:t>
            </a:r>
            <a:r>
              <a:rPr dirty="0"/>
              <a:t> </a:t>
            </a:r>
            <a:r>
              <a:rPr dirty="0" spc="-5"/>
              <a:t>WEBSITE</a:t>
            </a:r>
            <a:r>
              <a:rPr dirty="0" spc="10"/>
              <a:t> </a:t>
            </a:r>
            <a:r>
              <a:rPr dirty="0" spc="-5"/>
              <a:t>VỚI</a:t>
            </a:r>
            <a:r>
              <a:rPr dirty="0" spc="-15"/>
              <a:t> </a:t>
            </a:r>
            <a:r>
              <a:rPr dirty="0" spc="-5"/>
              <a:t>GSC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5239" y="961390"/>
            <a:ext cx="626745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356235" algn="l"/>
              </a:tabLst>
            </a:pPr>
            <a:r>
              <a:rPr dirty="0" sz="2200" spc="-5">
                <a:latin typeface="Segoe UI"/>
                <a:cs typeface="Segoe UI"/>
              </a:rPr>
              <a:t>B5: </a:t>
            </a:r>
            <a:r>
              <a:rPr dirty="0" sz="2200" spc="-70">
                <a:latin typeface="Segoe UI"/>
                <a:cs typeface="Segoe UI"/>
              </a:rPr>
              <a:t>Trở</a:t>
            </a:r>
            <a:r>
              <a:rPr dirty="0" sz="2200" spc="-5">
                <a:latin typeface="Segoe UI"/>
                <a:cs typeface="Segoe UI"/>
              </a:rPr>
              <a:t> lại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màn</a:t>
            </a:r>
            <a:r>
              <a:rPr dirty="0" sz="2200" spc="2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hình</a:t>
            </a:r>
            <a:r>
              <a:rPr dirty="0" sz="2200" spc="1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ở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B3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20">
                <a:latin typeface="Segoe UI"/>
                <a:cs typeface="Segoe UI"/>
              </a:rPr>
              <a:t>và</a:t>
            </a:r>
            <a:r>
              <a:rPr dirty="0" sz="2200" spc="-5">
                <a:latin typeface="Segoe UI"/>
                <a:cs typeface="Segoe UI"/>
              </a:rPr>
              <a:t> nhắp</a:t>
            </a:r>
            <a:r>
              <a:rPr dirty="0" sz="2200">
                <a:latin typeface="Segoe UI"/>
                <a:cs typeface="Segoe UI"/>
              </a:rPr>
              <a:t> nút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 spc="-10" b="1">
                <a:latin typeface="Segoe UI"/>
                <a:cs typeface="Segoe UI"/>
              </a:rPr>
              <a:t>Xác</a:t>
            </a:r>
            <a:r>
              <a:rPr dirty="0" sz="2200" b="1">
                <a:latin typeface="Segoe UI"/>
                <a:cs typeface="Segoe UI"/>
              </a:rPr>
              <a:t> </a:t>
            </a:r>
            <a:r>
              <a:rPr dirty="0" sz="2200" spc="-10" b="1">
                <a:latin typeface="Segoe UI"/>
                <a:cs typeface="Segoe UI"/>
              </a:rPr>
              <a:t>Minh</a:t>
            </a:r>
            <a:endParaRPr sz="2200">
              <a:latin typeface="Segoe UI"/>
              <a:cs typeface="Segoe U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16062" y="4512183"/>
            <a:ext cx="5961380" cy="2085975"/>
            <a:chOff x="1516062" y="4512183"/>
            <a:chExt cx="5961380" cy="208597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5524" y="4521708"/>
              <a:ext cx="5942076" cy="203797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520825" y="4516945"/>
              <a:ext cx="5951855" cy="2076450"/>
            </a:xfrm>
            <a:custGeom>
              <a:avLst/>
              <a:gdLst/>
              <a:ahLst/>
              <a:cxnLst/>
              <a:rect l="l" t="t" r="r" b="b"/>
              <a:pathLst>
                <a:path w="5951855" h="2076450">
                  <a:moveTo>
                    <a:pt x="0" y="2076069"/>
                  </a:moveTo>
                  <a:lnTo>
                    <a:pt x="5951601" y="2076069"/>
                  </a:lnTo>
                  <a:lnTo>
                    <a:pt x="5951601" y="0"/>
                  </a:lnTo>
                  <a:lnTo>
                    <a:pt x="0" y="0"/>
                  </a:lnTo>
                  <a:lnTo>
                    <a:pt x="0" y="207606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1598358" y="1362011"/>
            <a:ext cx="5961380" cy="2418080"/>
            <a:chOff x="1598358" y="1362011"/>
            <a:chExt cx="5961380" cy="241808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2233" y="1463507"/>
              <a:ext cx="5873248" cy="229767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603121" y="1366774"/>
              <a:ext cx="5951855" cy="2408555"/>
            </a:xfrm>
            <a:custGeom>
              <a:avLst/>
              <a:gdLst/>
              <a:ahLst/>
              <a:cxnLst/>
              <a:rect l="l" t="t" r="r" b="b"/>
              <a:pathLst>
                <a:path w="5951855" h="2408554">
                  <a:moveTo>
                    <a:pt x="0" y="2408301"/>
                  </a:moveTo>
                  <a:lnTo>
                    <a:pt x="5951601" y="2408301"/>
                  </a:lnTo>
                  <a:lnTo>
                    <a:pt x="5951601" y="0"/>
                  </a:lnTo>
                  <a:lnTo>
                    <a:pt x="0" y="0"/>
                  </a:lnTo>
                  <a:lnTo>
                    <a:pt x="0" y="240830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539292" y="3798189"/>
            <a:ext cx="8077834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0">
                <a:latin typeface="Segoe UI"/>
                <a:cs typeface="Segoe UI"/>
              </a:rPr>
              <a:t>Nếu</a:t>
            </a:r>
            <a:r>
              <a:rPr dirty="0" sz="2200" spc="30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thành</a:t>
            </a:r>
            <a:r>
              <a:rPr dirty="0" sz="2200" spc="35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công</a:t>
            </a:r>
            <a:r>
              <a:rPr dirty="0" sz="2200" spc="3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sẽ</a:t>
            </a:r>
            <a:r>
              <a:rPr dirty="0" sz="2200" spc="35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thông</a:t>
            </a:r>
            <a:r>
              <a:rPr dirty="0" sz="2200" spc="25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báo</a:t>
            </a:r>
            <a:r>
              <a:rPr dirty="0" sz="2200" spc="30">
                <a:latin typeface="Segoe UI"/>
                <a:cs typeface="Segoe UI"/>
              </a:rPr>
              <a:t> </a:t>
            </a:r>
            <a:r>
              <a:rPr dirty="0" sz="2200" b="1">
                <a:latin typeface="Segoe UI"/>
                <a:cs typeface="Segoe UI"/>
              </a:rPr>
              <a:t>Đã</a:t>
            </a:r>
            <a:r>
              <a:rPr dirty="0" sz="2200" spc="10" b="1">
                <a:latin typeface="Segoe UI"/>
                <a:cs typeface="Segoe UI"/>
              </a:rPr>
              <a:t> </a:t>
            </a:r>
            <a:r>
              <a:rPr dirty="0" sz="2200" spc="-5" b="1">
                <a:latin typeface="Segoe UI"/>
                <a:cs typeface="Segoe UI"/>
              </a:rPr>
              <a:t>xác</a:t>
            </a:r>
            <a:r>
              <a:rPr dirty="0" sz="2200" spc="15" b="1">
                <a:latin typeface="Segoe UI"/>
                <a:cs typeface="Segoe UI"/>
              </a:rPr>
              <a:t> </a:t>
            </a:r>
            <a:r>
              <a:rPr dirty="0" sz="2200" spc="-5" b="1">
                <a:latin typeface="Segoe UI"/>
                <a:cs typeface="Segoe UI"/>
              </a:rPr>
              <a:t>minh</a:t>
            </a:r>
            <a:r>
              <a:rPr dirty="0" sz="2200" spc="30" b="1">
                <a:latin typeface="Segoe UI"/>
                <a:cs typeface="Segoe UI"/>
              </a:rPr>
              <a:t> </a:t>
            </a:r>
            <a:r>
              <a:rPr dirty="0" sz="2200" spc="-5" b="1">
                <a:latin typeface="Segoe UI"/>
                <a:cs typeface="Segoe UI"/>
              </a:rPr>
              <a:t>quyền</a:t>
            </a:r>
            <a:r>
              <a:rPr dirty="0" sz="2200" spc="10" b="1">
                <a:latin typeface="Segoe UI"/>
                <a:cs typeface="Segoe UI"/>
              </a:rPr>
              <a:t> </a:t>
            </a:r>
            <a:r>
              <a:rPr dirty="0" sz="2200" b="1">
                <a:latin typeface="Segoe UI"/>
                <a:cs typeface="Segoe UI"/>
              </a:rPr>
              <a:t>sở</a:t>
            </a:r>
            <a:r>
              <a:rPr dirty="0" sz="2200" spc="25" b="1">
                <a:latin typeface="Segoe UI"/>
                <a:cs typeface="Segoe UI"/>
              </a:rPr>
              <a:t> </a:t>
            </a:r>
            <a:r>
              <a:rPr dirty="0" sz="2200" spc="-10" b="1">
                <a:latin typeface="Segoe UI"/>
                <a:cs typeface="Segoe UI"/>
              </a:rPr>
              <a:t>hữu</a:t>
            </a:r>
            <a:r>
              <a:rPr dirty="0" sz="2200" spc="30" b="1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Nhắp</a:t>
            </a:r>
            <a:endParaRPr sz="2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dirty="0" sz="2200" spc="-5">
                <a:latin typeface="Segoe UI"/>
                <a:cs typeface="Segoe UI"/>
              </a:rPr>
              <a:t>nút</a:t>
            </a:r>
            <a:r>
              <a:rPr dirty="0" sz="2200" spc="-10">
                <a:latin typeface="Segoe UI"/>
                <a:cs typeface="Segoe UI"/>
              </a:rPr>
              <a:t> </a:t>
            </a:r>
            <a:r>
              <a:rPr dirty="0" sz="2200" spc="-5" b="1">
                <a:latin typeface="Segoe UI"/>
                <a:cs typeface="Segoe UI"/>
              </a:rPr>
              <a:t>Chuyển</a:t>
            </a:r>
            <a:r>
              <a:rPr dirty="0" sz="2200" b="1">
                <a:latin typeface="Segoe UI"/>
                <a:cs typeface="Segoe UI"/>
              </a:rPr>
              <a:t> </a:t>
            </a:r>
            <a:r>
              <a:rPr dirty="0" sz="2200" spc="-5" b="1">
                <a:latin typeface="Segoe UI"/>
                <a:cs typeface="Segoe UI"/>
              </a:rPr>
              <a:t>đến</a:t>
            </a:r>
            <a:r>
              <a:rPr dirty="0" sz="2200" spc="-15" b="1">
                <a:latin typeface="Segoe UI"/>
                <a:cs typeface="Segoe UI"/>
              </a:rPr>
              <a:t> </a:t>
            </a:r>
            <a:r>
              <a:rPr dirty="0" sz="2200" spc="-5" b="1">
                <a:latin typeface="Segoe UI"/>
                <a:cs typeface="Segoe UI"/>
              </a:rPr>
              <a:t>sản</a:t>
            </a:r>
            <a:r>
              <a:rPr dirty="0" sz="2200" spc="-20" b="1">
                <a:latin typeface="Segoe UI"/>
                <a:cs typeface="Segoe UI"/>
              </a:rPr>
              <a:t> </a:t>
            </a:r>
            <a:r>
              <a:rPr dirty="0" sz="2200" spc="-10" b="1">
                <a:latin typeface="Segoe UI"/>
                <a:cs typeface="Segoe UI"/>
              </a:rPr>
              <a:t>phẩm</a:t>
            </a:r>
            <a:endParaRPr sz="22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02407" y="236220"/>
            <a:ext cx="6304026" cy="67741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83540" y="315214"/>
            <a:ext cx="8226425" cy="2261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09495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5A33"/>
                </a:solidFill>
                <a:latin typeface="Segoe UI"/>
                <a:cs typeface="Segoe UI"/>
              </a:rPr>
              <a:t>XEM</a:t>
            </a:r>
            <a:r>
              <a:rPr dirty="0" sz="2400" spc="-15" b="1">
                <a:solidFill>
                  <a:srgbClr val="FF5A33"/>
                </a:solidFill>
                <a:latin typeface="Segoe UI"/>
                <a:cs typeface="Segoe UI"/>
              </a:rPr>
              <a:t> </a:t>
            </a:r>
            <a:r>
              <a:rPr dirty="0" sz="2400" b="1">
                <a:solidFill>
                  <a:srgbClr val="FF5A33"/>
                </a:solidFill>
                <a:latin typeface="Segoe UI"/>
                <a:cs typeface="Segoe UI"/>
              </a:rPr>
              <a:t>CÁC</a:t>
            </a:r>
            <a:r>
              <a:rPr dirty="0" sz="2400" spc="-5" b="1">
                <a:solidFill>
                  <a:srgbClr val="FF5A33"/>
                </a:solidFill>
                <a:latin typeface="Segoe UI"/>
                <a:cs typeface="Segoe UI"/>
              </a:rPr>
              <a:t> LỖI BẢO</a:t>
            </a:r>
            <a:r>
              <a:rPr dirty="0" sz="2400" spc="-10" b="1">
                <a:solidFill>
                  <a:srgbClr val="FF5A33"/>
                </a:solidFill>
                <a:latin typeface="Segoe UI"/>
                <a:cs typeface="Segoe UI"/>
              </a:rPr>
              <a:t> </a:t>
            </a:r>
            <a:r>
              <a:rPr dirty="0" sz="2400" b="1">
                <a:solidFill>
                  <a:srgbClr val="FF5A33"/>
                </a:solidFill>
                <a:latin typeface="Segoe UI"/>
                <a:cs typeface="Segoe UI"/>
              </a:rPr>
              <a:t>MẬT</a:t>
            </a:r>
            <a:r>
              <a:rPr dirty="0" sz="2400" spc="-5" b="1">
                <a:solidFill>
                  <a:srgbClr val="FF5A33"/>
                </a:solidFill>
                <a:latin typeface="Segoe UI"/>
                <a:cs typeface="Segoe UI"/>
              </a:rPr>
              <a:t> TRONG</a:t>
            </a:r>
            <a:r>
              <a:rPr dirty="0" sz="2400" spc="10" b="1">
                <a:solidFill>
                  <a:srgbClr val="FF5A33"/>
                </a:solidFill>
                <a:latin typeface="Segoe UI"/>
                <a:cs typeface="Segoe UI"/>
              </a:rPr>
              <a:t> </a:t>
            </a:r>
            <a:r>
              <a:rPr dirty="0" sz="2400" spc="-5" b="1">
                <a:solidFill>
                  <a:srgbClr val="FF5A33"/>
                </a:solidFill>
                <a:latin typeface="Segoe UI"/>
                <a:cs typeface="Segoe UI"/>
              </a:rPr>
              <a:t>WEBSITE</a:t>
            </a:r>
            <a:endParaRPr sz="24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2640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400">
                <a:latin typeface="Segoe UI"/>
                <a:cs typeface="Segoe UI"/>
              </a:rPr>
              <a:t>Google</a:t>
            </a:r>
            <a:r>
              <a:rPr dirty="0" sz="2400" spc="12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định</a:t>
            </a:r>
            <a:r>
              <a:rPr dirty="0" sz="2400" spc="114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kỳ</a:t>
            </a:r>
            <a:r>
              <a:rPr dirty="0" sz="2400" spc="125">
                <a:latin typeface="Segoe UI"/>
                <a:cs typeface="Segoe UI"/>
              </a:rPr>
              <a:t> </a:t>
            </a:r>
            <a:r>
              <a:rPr dirty="0" sz="2400" spc="-20">
                <a:latin typeface="Segoe UI"/>
                <a:cs typeface="Segoe UI"/>
              </a:rPr>
              <a:t>vào</a:t>
            </a:r>
            <a:r>
              <a:rPr dirty="0" sz="2400" spc="114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phân</a:t>
            </a:r>
            <a:r>
              <a:rPr dirty="0" sz="2400" spc="12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tích</a:t>
            </a:r>
            <a:r>
              <a:rPr dirty="0" sz="2400" spc="120">
                <a:latin typeface="Segoe UI"/>
                <a:cs typeface="Segoe UI"/>
              </a:rPr>
              <a:t> </a:t>
            </a:r>
            <a:r>
              <a:rPr dirty="0" sz="2400" spc="-10">
                <a:latin typeface="Segoe UI"/>
                <a:cs typeface="Segoe UI"/>
              </a:rPr>
              <a:t>website</a:t>
            </a:r>
            <a:r>
              <a:rPr dirty="0" sz="2400" spc="12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của</a:t>
            </a:r>
            <a:r>
              <a:rPr dirty="0" sz="2400" spc="12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bạn,</a:t>
            </a:r>
            <a:r>
              <a:rPr dirty="0" sz="2400" spc="12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nếu</a:t>
            </a:r>
            <a:r>
              <a:rPr dirty="0" sz="2400" spc="114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phát</a:t>
            </a:r>
            <a:endParaRPr sz="2400">
              <a:latin typeface="Segoe UI"/>
              <a:cs typeface="Segoe UI"/>
            </a:endParaRPr>
          </a:p>
          <a:p>
            <a:pPr marL="355600">
              <a:lnSpc>
                <a:spcPct val="100000"/>
              </a:lnSpc>
            </a:pPr>
            <a:r>
              <a:rPr dirty="0" sz="2400" spc="-5">
                <a:latin typeface="Segoe UI"/>
                <a:cs typeface="Segoe UI"/>
              </a:rPr>
              <a:t>hiện</a:t>
            </a:r>
            <a:r>
              <a:rPr dirty="0" sz="2400" spc="10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có</a:t>
            </a:r>
            <a:r>
              <a:rPr dirty="0" sz="2400" spc="15">
                <a:latin typeface="Segoe UI"/>
                <a:cs typeface="Segoe UI"/>
              </a:rPr>
              <a:t> </a:t>
            </a:r>
            <a:r>
              <a:rPr dirty="0" sz="2400" spc="-10">
                <a:latin typeface="Segoe UI"/>
                <a:cs typeface="Segoe UI"/>
              </a:rPr>
              <a:t>lỗi</a:t>
            </a:r>
            <a:r>
              <a:rPr dirty="0" sz="2400" spc="2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bảo</a:t>
            </a:r>
            <a:r>
              <a:rPr dirty="0" sz="2400" spc="1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mật</a:t>
            </a:r>
            <a:r>
              <a:rPr dirty="0" sz="2400" spc="-1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sẽ</a:t>
            </a:r>
            <a:r>
              <a:rPr dirty="0" sz="2400" spc="-1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ghi</a:t>
            </a:r>
            <a:r>
              <a:rPr dirty="0" sz="2400" spc="10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nhận</a:t>
            </a:r>
            <a:r>
              <a:rPr dirty="0" sz="2400" spc="2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lại.</a:t>
            </a:r>
            <a:endParaRPr sz="2400">
              <a:latin typeface="Segoe UI"/>
              <a:cs typeface="Segoe UI"/>
            </a:endParaRPr>
          </a:p>
          <a:p>
            <a:pPr marL="355600" marR="165100" indent="-342900">
              <a:lnSpc>
                <a:spcPts val="2870"/>
              </a:lnSpc>
              <a:spcBef>
                <a:spcPts val="680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400" spc="-5">
                <a:latin typeface="Segoe UI"/>
                <a:cs typeface="Segoe UI"/>
              </a:rPr>
              <a:t>Để</a:t>
            </a:r>
            <a:r>
              <a:rPr dirty="0" sz="2400" spc="125">
                <a:latin typeface="Segoe UI"/>
                <a:cs typeface="Segoe UI"/>
              </a:rPr>
              <a:t> </a:t>
            </a:r>
            <a:r>
              <a:rPr dirty="0" sz="2400" spc="-10">
                <a:latin typeface="Segoe UI"/>
                <a:cs typeface="Segoe UI"/>
              </a:rPr>
              <a:t>xem</a:t>
            </a:r>
            <a:r>
              <a:rPr dirty="0" sz="2400" spc="13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các</a:t>
            </a:r>
            <a:r>
              <a:rPr dirty="0" sz="2400" spc="13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lỗi</a:t>
            </a:r>
            <a:r>
              <a:rPr dirty="0" sz="2400" spc="125">
                <a:latin typeface="Segoe UI"/>
                <a:cs typeface="Segoe UI"/>
              </a:rPr>
              <a:t> </a:t>
            </a:r>
            <a:r>
              <a:rPr dirty="0" sz="2400" spc="5">
                <a:latin typeface="Segoe UI"/>
                <a:cs typeface="Segoe UI"/>
              </a:rPr>
              <a:t>bảo</a:t>
            </a:r>
            <a:r>
              <a:rPr dirty="0" sz="2400" spc="12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mật</a:t>
            </a:r>
            <a:r>
              <a:rPr dirty="0" sz="2400" spc="13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website,</a:t>
            </a:r>
            <a:r>
              <a:rPr dirty="0" sz="2400" spc="14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nhắp</a:t>
            </a:r>
            <a:r>
              <a:rPr dirty="0" sz="2400" spc="125">
                <a:latin typeface="Segoe UI"/>
                <a:cs typeface="Segoe UI"/>
              </a:rPr>
              <a:t> </a:t>
            </a:r>
            <a:r>
              <a:rPr dirty="0" sz="2400" spc="-5" b="1">
                <a:latin typeface="Segoe UI"/>
                <a:cs typeface="Segoe UI"/>
              </a:rPr>
              <a:t>Bảo</a:t>
            </a:r>
            <a:r>
              <a:rPr dirty="0" sz="2400" spc="135" b="1">
                <a:latin typeface="Segoe UI"/>
                <a:cs typeface="Segoe UI"/>
              </a:rPr>
              <a:t> </a:t>
            </a:r>
            <a:r>
              <a:rPr dirty="0" sz="2400" b="1">
                <a:latin typeface="Segoe UI"/>
                <a:cs typeface="Segoe UI"/>
              </a:rPr>
              <a:t>mật</a:t>
            </a:r>
            <a:r>
              <a:rPr dirty="0" sz="2400" spc="125" b="1">
                <a:latin typeface="Segoe UI"/>
                <a:cs typeface="Segoe UI"/>
              </a:rPr>
              <a:t> </a:t>
            </a:r>
            <a:r>
              <a:rPr dirty="0" sz="2400" spc="-25" b="1">
                <a:latin typeface="Segoe UI"/>
                <a:cs typeface="Segoe UI"/>
              </a:rPr>
              <a:t>và</a:t>
            </a:r>
            <a:r>
              <a:rPr dirty="0" sz="2400" spc="125" b="1">
                <a:latin typeface="Segoe UI"/>
                <a:cs typeface="Segoe UI"/>
              </a:rPr>
              <a:t> </a:t>
            </a:r>
            <a:r>
              <a:rPr dirty="0" sz="2400" spc="-5" b="1">
                <a:latin typeface="Segoe UI"/>
                <a:cs typeface="Segoe UI"/>
              </a:rPr>
              <a:t>thao </a:t>
            </a:r>
            <a:r>
              <a:rPr dirty="0" sz="2400" spc="-650" b="1">
                <a:latin typeface="Segoe UI"/>
                <a:cs typeface="Segoe UI"/>
              </a:rPr>
              <a:t> </a:t>
            </a:r>
            <a:r>
              <a:rPr dirty="0" sz="2400" spc="-5" b="1">
                <a:latin typeface="Segoe UI"/>
                <a:cs typeface="Segoe UI"/>
              </a:rPr>
              <a:t>tác</a:t>
            </a:r>
            <a:r>
              <a:rPr dirty="0" sz="2400" spc="-15" b="1">
                <a:latin typeface="Segoe UI"/>
                <a:cs typeface="Segoe UI"/>
              </a:rPr>
              <a:t> </a:t>
            </a:r>
            <a:r>
              <a:rPr dirty="0" sz="2400" spc="-5" b="1">
                <a:latin typeface="Segoe UI"/>
                <a:cs typeface="Segoe UI"/>
              </a:rPr>
              <a:t>thủ</a:t>
            </a:r>
            <a:r>
              <a:rPr dirty="0" sz="2400" spc="5" b="1">
                <a:latin typeface="Segoe UI"/>
                <a:cs typeface="Segoe UI"/>
              </a:rPr>
              <a:t> </a:t>
            </a:r>
            <a:r>
              <a:rPr dirty="0" sz="2400" b="1">
                <a:latin typeface="Segoe UI"/>
                <a:cs typeface="Segoe UI"/>
              </a:rPr>
              <a:t>công</a:t>
            </a:r>
            <a:r>
              <a:rPr dirty="0" sz="2400" spc="-10" b="1">
                <a:latin typeface="Segoe UI"/>
                <a:cs typeface="Segoe UI"/>
              </a:rPr>
              <a:t> </a:t>
            </a:r>
            <a:r>
              <a:rPr dirty="0" sz="2400">
                <a:latin typeface="Wingdings"/>
                <a:cs typeface="Wingdings"/>
              </a:rPr>
              <a:t></a:t>
            </a:r>
            <a:r>
              <a:rPr dirty="0" sz="2400" spc="65">
                <a:latin typeface="Times New Roman"/>
                <a:cs typeface="Times New Roman"/>
              </a:rPr>
              <a:t> </a:t>
            </a:r>
            <a:r>
              <a:rPr dirty="0" sz="2400" b="1">
                <a:latin typeface="Segoe UI"/>
                <a:cs typeface="Segoe UI"/>
              </a:rPr>
              <a:t>Vấn</a:t>
            </a:r>
            <a:r>
              <a:rPr dirty="0" sz="2400" spc="-5" b="1">
                <a:latin typeface="Segoe UI"/>
                <a:cs typeface="Segoe UI"/>
              </a:rPr>
              <a:t> đề</a:t>
            </a:r>
            <a:r>
              <a:rPr dirty="0" sz="2400" spc="-10" b="1">
                <a:latin typeface="Segoe UI"/>
                <a:cs typeface="Segoe UI"/>
              </a:rPr>
              <a:t> </a:t>
            </a:r>
            <a:r>
              <a:rPr dirty="0" sz="2400" spc="-5" b="1">
                <a:latin typeface="Segoe UI"/>
                <a:cs typeface="Segoe UI"/>
              </a:rPr>
              <a:t>bảo </a:t>
            </a:r>
            <a:r>
              <a:rPr dirty="0" sz="2400" b="1">
                <a:latin typeface="Segoe UI"/>
                <a:cs typeface="Segoe UI"/>
              </a:rPr>
              <a:t>mật</a:t>
            </a:r>
            <a:endParaRPr sz="24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72287" y="2733675"/>
            <a:ext cx="7766050" cy="3326129"/>
            <a:chOff x="772287" y="2733675"/>
            <a:chExt cx="7766050" cy="3326129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1812" y="2743200"/>
              <a:ext cx="7746492" cy="330707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77049" y="2738437"/>
              <a:ext cx="7756525" cy="3316604"/>
            </a:xfrm>
            <a:custGeom>
              <a:avLst/>
              <a:gdLst/>
              <a:ahLst/>
              <a:cxnLst/>
              <a:rect l="l" t="t" r="r" b="b"/>
              <a:pathLst>
                <a:path w="7756525" h="3316604">
                  <a:moveTo>
                    <a:pt x="0" y="3316604"/>
                  </a:moveTo>
                  <a:lnTo>
                    <a:pt x="7756017" y="3316604"/>
                  </a:lnTo>
                  <a:lnTo>
                    <a:pt x="7756017" y="0"/>
                  </a:lnTo>
                  <a:lnTo>
                    <a:pt x="0" y="0"/>
                  </a:lnTo>
                  <a:lnTo>
                    <a:pt x="0" y="331660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4351" y="236220"/>
            <a:ext cx="6980682" cy="67741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9292" y="315214"/>
            <a:ext cx="8295640" cy="299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05610">
              <a:lnSpc>
                <a:spcPct val="100000"/>
              </a:lnSpc>
              <a:spcBef>
                <a:spcPts val="100"/>
              </a:spcBef>
              <a:tabLst>
                <a:tab pos="3152140" algn="l"/>
              </a:tabLst>
            </a:pPr>
            <a:r>
              <a:rPr dirty="0" sz="2400" spc="-5" b="1">
                <a:solidFill>
                  <a:srgbClr val="FF5A33"/>
                </a:solidFill>
                <a:latin typeface="Segoe UI"/>
                <a:cs typeface="Segoe UI"/>
              </a:rPr>
              <a:t>YÊU</a:t>
            </a:r>
            <a:r>
              <a:rPr dirty="0" sz="2400" spc="10" b="1">
                <a:solidFill>
                  <a:srgbClr val="FF5A33"/>
                </a:solidFill>
                <a:latin typeface="Segoe UI"/>
                <a:cs typeface="Segoe UI"/>
              </a:rPr>
              <a:t> </a:t>
            </a:r>
            <a:r>
              <a:rPr dirty="0" sz="2400" spc="-5" b="1">
                <a:solidFill>
                  <a:srgbClr val="FF5A33"/>
                </a:solidFill>
                <a:latin typeface="Segoe UI"/>
                <a:cs typeface="Segoe UI"/>
              </a:rPr>
              <a:t>CẦU	GOOGLE</a:t>
            </a:r>
            <a:r>
              <a:rPr dirty="0" sz="2400" b="1">
                <a:solidFill>
                  <a:srgbClr val="FF5A33"/>
                </a:solidFill>
                <a:latin typeface="Segoe UI"/>
                <a:cs typeface="Segoe UI"/>
              </a:rPr>
              <a:t> </a:t>
            </a:r>
            <a:r>
              <a:rPr dirty="0" sz="2400" spc="-5" b="1">
                <a:solidFill>
                  <a:srgbClr val="FF5A33"/>
                </a:solidFill>
                <a:latin typeface="Segoe UI"/>
                <a:cs typeface="Segoe UI"/>
              </a:rPr>
              <a:t>LẬP</a:t>
            </a:r>
            <a:r>
              <a:rPr dirty="0" sz="2400" spc="-20" b="1">
                <a:solidFill>
                  <a:srgbClr val="FF5A33"/>
                </a:solidFill>
                <a:latin typeface="Segoe UI"/>
                <a:cs typeface="Segoe UI"/>
              </a:rPr>
              <a:t> </a:t>
            </a:r>
            <a:r>
              <a:rPr dirty="0" sz="2400" spc="-5" b="1">
                <a:solidFill>
                  <a:srgbClr val="FF5A33"/>
                </a:solidFill>
                <a:latin typeface="Segoe UI"/>
                <a:cs typeface="Segoe UI"/>
              </a:rPr>
              <a:t>CHỈ</a:t>
            </a:r>
            <a:r>
              <a:rPr dirty="0" sz="2400" spc="-10" b="1">
                <a:solidFill>
                  <a:srgbClr val="FF5A33"/>
                </a:solidFill>
                <a:latin typeface="Segoe UI"/>
                <a:cs typeface="Segoe UI"/>
              </a:rPr>
              <a:t> </a:t>
            </a:r>
            <a:r>
              <a:rPr dirty="0" sz="2400" spc="-5" b="1">
                <a:solidFill>
                  <a:srgbClr val="FF5A33"/>
                </a:solidFill>
                <a:latin typeface="Segoe UI"/>
                <a:cs typeface="Segoe UI"/>
              </a:rPr>
              <a:t>MỤC</a:t>
            </a:r>
            <a:r>
              <a:rPr dirty="0" sz="2400" spc="-10" b="1">
                <a:solidFill>
                  <a:srgbClr val="FF5A33"/>
                </a:solidFill>
                <a:latin typeface="Segoe UI"/>
                <a:cs typeface="Segoe UI"/>
              </a:rPr>
              <a:t> </a:t>
            </a:r>
            <a:r>
              <a:rPr dirty="0" sz="2400" b="1">
                <a:solidFill>
                  <a:srgbClr val="FF5A33"/>
                </a:solidFill>
                <a:latin typeface="Segoe UI"/>
                <a:cs typeface="Segoe UI"/>
              </a:rPr>
              <a:t>TRANG</a:t>
            </a:r>
            <a:r>
              <a:rPr dirty="0" sz="2400" spc="-5" b="1">
                <a:solidFill>
                  <a:srgbClr val="FF5A33"/>
                </a:solidFill>
                <a:latin typeface="Segoe UI"/>
                <a:cs typeface="Segoe UI"/>
              </a:rPr>
              <a:t> </a:t>
            </a:r>
            <a:r>
              <a:rPr dirty="0" sz="2400" b="1">
                <a:solidFill>
                  <a:srgbClr val="FF5A33"/>
                </a:solidFill>
                <a:latin typeface="Segoe UI"/>
                <a:cs typeface="Segoe UI"/>
              </a:rPr>
              <a:t>WEB</a:t>
            </a:r>
            <a:endParaRPr sz="2400">
              <a:latin typeface="Segoe UI"/>
              <a:cs typeface="Segoe UI"/>
            </a:endParaRPr>
          </a:p>
          <a:p>
            <a:pPr marL="355600" marR="463550" indent="-342900">
              <a:lnSpc>
                <a:spcPct val="100000"/>
              </a:lnSpc>
              <a:spcBef>
                <a:spcPts val="2040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400" spc="-75">
                <a:latin typeface="Segoe UI"/>
                <a:cs typeface="Segoe UI"/>
              </a:rPr>
              <a:t>Yêu</a:t>
            </a:r>
            <a:r>
              <a:rPr dirty="0" sz="2400" spc="114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cầu</a:t>
            </a:r>
            <a:r>
              <a:rPr dirty="0" sz="2400" spc="12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lập</a:t>
            </a:r>
            <a:r>
              <a:rPr dirty="0" sz="2400" spc="13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chỉ</a:t>
            </a:r>
            <a:r>
              <a:rPr dirty="0" sz="2400" spc="114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mục</a:t>
            </a:r>
            <a:r>
              <a:rPr dirty="0" sz="2400" spc="12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nghĩa</a:t>
            </a:r>
            <a:r>
              <a:rPr dirty="0" sz="2400" spc="130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là</a:t>
            </a:r>
            <a:r>
              <a:rPr dirty="0" sz="2400" spc="12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đề</a:t>
            </a:r>
            <a:r>
              <a:rPr dirty="0" sz="2400" spc="12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nghị</a:t>
            </a:r>
            <a:r>
              <a:rPr dirty="0" sz="2400" spc="114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Google</a:t>
            </a:r>
            <a:r>
              <a:rPr dirty="0" sz="2400" spc="125">
                <a:latin typeface="Segoe UI"/>
                <a:cs typeface="Segoe UI"/>
              </a:rPr>
              <a:t> </a:t>
            </a:r>
            <a:r>
              <a:rPr dirty="0" sz="2400" spc="-20">
                <a:latin typeface="Segoe UI"/>
                <a:cs typeface="Segoe UI"/>
              </a:rPr>
              <a:t>vào</a:t>
            </a:r>
            <a:r>
              <a:rPr dirty="0" sz="2400" spc="12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phân </a:t>
            </a:r>
            <a:r>
              <a:rPr dirty="0" sz="2400" spc="-64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tích</a:t>
            </a:r>
            <a:r>
              <a:rPr dirty="0" sz="2400" spc="1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dữ</a:t>
            </a:r>
            <a:r>
              <a:rPr dirty="0" sz="2400" spc="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liệu</a:t>
            </a:r>
            <a:r>
              <a:rPr dirty="0" sz="2400" spc="25">
                <a:latin typeface="Segoe UI"/>
                <a:cs typeface="Segoe UI"/>
              </a:rPr>
              <a:t> </a:t>
            </a:r>
            <a:r>
              <a:rPr dirty="0" sz="2400" spc="-10">
                <a:latin typeface="Segoe UI"/>
                <a:cs typeface="Segoe UI"/>
              </a:rPr>
              <a:t>trong</a:t>
            </a:r>
            <a:r>
              <a:rPr dirty="0" sz="2400" spc="1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trang </a:t>
            </a:r>
            <a:r>
              <a:rPr dirty="0" sz="2400" spc="-5">
                <a:latin typeface="Segoe UI"/>
                <a:cs typeface="Segoe UI"/>
              </a:rPr>
              <a:t>web của</a:t>
            </a:r>
            <a:r>
              <a:rPr dirty="0" sz="2400" spc="1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bạn.</a:t>
            </a:r>
            <a:endParaRPr sz="2400">
              <a:latin typeface="Segoe UI"/>
              <a:cs typeface="Segoe UI"/>
            </a:endParaRPr>
          </a:p>
          <a:p>
            <a:pPr marL="355600" marR="461645" indent="-342900">
              <a:lnSpc>
                <a:spcPct val="100000"/>
              </a:lnSpc>
              <a:spcBef>
                <a:spcPts val="57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400" spc="-5">
                <a:latin typeface="Segoe UI"/>
                <a:cs typeface="Segoe UI"/>
              </a:rPr>
              <a:t>Chỉ</a:t>
            </a:r>
            <a:r>
              <a:rPr dirty="0" sz="2400" spc="27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những</a:t>
            </a:r>
            <a:r>
              <a:rPr dirty="0" sz="2400" spc="29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trang</a:t>
            </a:r>
            <a:r>
              <a:rPr dirty="0" sz="2400" spc="27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được</a:t>
            </a:r>
            <a:r>
              <a:rPr dirty="0" sz="2400" spc="28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Google</a:t>
            </a:r>
            <a:r>
              <a:rPr dirty="0" sz="2400" spc="27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chấp</a:t>
            </a:r>
            <a:r>
              <a:rPr dirty="0" sz="2400" spc="28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nhận</a:t>
            </a:r>
            <a:r>
              <a:rPr dirty="0" sz="2400" spc="28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lập</a:t>
            </a:r>
            <a:r>
              <a:rPr dirty="0" sz="2400" spc="28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chỉ</a:t>
            </a:r>
            <a:r>
              <a:rPr dirty="0" sz="2400" spc="28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mục </a:t>
            </a:r>
            <a:r>
              <a:rPr dirty="0" sz="2400" spc="-64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mới</a:t>
            </a:r>
            <a:r>
              <a:rPr dirty="0" sz="2400" spc="1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có</a:t>
            </a:r>
            <a:r>
              <a:rPr dirty="0" sz="2400" spc="1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thể</a:t>
            </a:r>
            <a:r>
              <a:rPr dirty="0" sz="2400" spc="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xuất</a:t>
            </a:r>
            <a:r>
              <a:rPr dirty="0" sz="2400" spc="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hiện</a:t>
            </a:r>
            <a:r>
              <a:rPr dirty="0" sz="2400" spc="15">
                <a:latin typeface="Segoe UI"/>
                <a:cs typeface="Segoe UI"/>
              </a:rPr>
              <a:t> </a:t>
            </a:r>
            <a:r>
              <a:rPr dirty="0" sz="2400" spc="-10">
                <a:latin typeface="Segoe UI"/>
                <a:cs typeface="Segoe UI"/>
              </a:rPr>
              <a:t>trong</a:t>
            </a:r>
            <a:r>
              <a:rPr dirty="0" sz="2400" spc="1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kết</a:t>
            </a:r>
            <a:r>
              <a:rPr dirty="0" sz="2400" spc="-1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quả</a:t>
            </a:r>
            <a:r>
              <a:rPr dirty="0" sz="2400" spc="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tìm</a:t>
            </a:r>
            <a:r>
              <a:rPr dirty="0" sz="2400" spc="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kiếm.</a:t>
            </a:r>
            <a:endParaRPr sz="24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Wingdings"/>
              <a:buChar char=""/>
              <a:tabLst>
                <a:tab pos="355600" algn="l"/>
                <a:tab pos="899160" algn="l"/>
                <a:tab pos="1776095" algn="l"/>
                <a:tab pos="2642870" algn="l"/>
                <a:tab pos="3187065" algn="l"/>
                <a:tab pos="3902075" algn="l"/>
                <a:tab pos="4399280" algn="l"/>
                <a:tab pos="5220335" algn="l"/>
                <a:tab pos="5842635" algn="l"/>
                <a:tab pos="6333490" algn="l"/>
                <a:tab pos="7007225" algn="l"/>
                <a:tab pos="7620000" algn="l"/>
              </a:tabLst>
            </a:pPr>
            <a:r>
              <a:rPr dirty="0" sz="2400">
                <a:latin typeface="Segoe UI"/>
                <a:cs typeface="Segoe UI"/>
              </a:rPr>
              <a:t>B1:	</a:t>
            </a:r>
            <a:r>
              <a:rPr dirty="0" sz="2400" spc="-5">
                <a:latin typeface="Segoe UI"/>
                <a:cs typeface="Segoe UI"/>
              </a:rPr>
              <a:t>Nhắp	</a:t>
            </a:r>
            <a:r>
              <a:rPr dirty="0" sz="2400" b="1">
                <a:latin typeface="Segoe UI"/>
                <a:cs typeface="Segoe UI"/>
              </a:rPr>
              <a:t>Kiểm	</a:t>
            </a:r>
            <a:r>
              <a:rPr dirty="0" sz="2400" spc="-5" b="1">
                <a:latin typeface="Segoe UI"/>
                <a:cs typeface="Segoe UI"/>
              </a:rPr>
              <a:t>tra	</a:t>
            </a:r>
            <a:r>
              <a:rPr dirty="0" sz="2400" b="1">
                <a:latin typeface="Segoe UI"/>
                <a:cs typeface="Segoe UI"/>
              </a:rPr>
              <a:t>URL	</a:t>
            </a:r>
            <a:r>
              <a:rPr dirty="0" sz="2400">
                <a:latin typeface="Segoe UI"/>
                <a:cs typeface="Segoe UI"/>
              </a:rPr>
              <a:t>rồi	nhập	đầy	đủ	URL	</a:t>
            </a:r>
            <a:r>
              <a:rPr dirty="0" sz="2400" spc="-20">
                <a:latin typeface="Segoe UI"/>
                <a:cs typeface="Segoe UI"/>
              </a:rPr>
              <a:t>vào	</a:t>
            </a:r>
            <a:r>
              <a:rPr dirty="0" sz="2400">
                <a:latin typeface="Segoe UI"/>
                <a:cs typeface="Segoe UI"/>
              </a:rPr>
              <a:t>+</a:t>
            </a:r>
            <a:endParaRPr sz="2400">
              <a:latin typeface="Segoe UI"/>
              <a:cs typeface="Segoe UI"/>
            </a:endParaRPr>
          </a:p>
          <a:p>
            <a:pPr marL="355600">
              <a:lnSpc>
                <a:spcPct val="100000"/>
              </a:lnSpc>
            </a:pPr>
            <a:r>
              <a:rPr dirty="0" sz="2400" spc="-10">
                <a:latin typeface="Segoe UI"/>
                <a:cs typeface="Segoe UI"/>
              </a:rPr>
              <a:t>Enter</a:t>
            </a:r>
            <a:endParaRPr sz="2400">
              <a:latin typeface="Segoe UI"/>
              <a:cs typeface="Sego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3900" y="3429000"/>
            <a:ext cx="7696200" cy="265176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4351" y="236220"/>
            <a:ext cx="6980682" cy="67741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32405" y="315214"/>
            <a:ext cx="660273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58595" algn="l"/>
              </a:tabLst>
            </a:pPr>
            <a:r>
              <a:rPr dirty="0" sz="2400" spc="-5"/>
              <a:t>YÊU</a:t>
            </a:r>
            <a:r>
              <a:rPr dirty="0" sz="2400" spc="10"/>
              <a:t> </a:t>
            </a:r>
            <a:r>
              <a:rPr dirty="0" sz="2400" spc="-5"/>
              <a:t>CẦU	GOOGLE</a:t>
            </a:r>
            <a:r>
              <a:rPr dirty="0" sz="2400"/>
              <a:t> </a:t>
            </a:r>
            <a:r>
              <a:rPr dirty="0" sz="2400" spc="-5"/>
              <a:t>LẬP</a:t>
            </a:r>
            <a:r>
              <a:rPr dirty="0" sz="2400" spc="-20"/>
              <a:t> </a:t>
            </a:r>
            <a:r>
              <a:rPr dirty="0" sz="2400" spc="-5"/>
              <a:t>CHỈ</a:t>
            </a:r>
            <a:r>
              <a:rPr dirty="0" sz="2400" spc="-10"/>
              <a:t> </a:t>
            </a:r>
            <a:r>
              <a:rPr dirty="0" sz="2400" spc="-5"/>
              <a:t>MỤC</a:t>
            </a:r>
            <a:r>
              <a:rPr dirty="0" sz="2400" spc="-10"/>
              <a:t> </a:t>
            </a:r>
            <a:r>
              <a:rPr dirty="0" sz="2400"/>
              <a:t>TRANG</a:t>
            </a:r>
            <a:r>
              <a:rPr dirty="0" sz="2400" spc="-5"/>
              <a:t> </a:t>
            </a:r>
            <a:r>
              <a:rPr dirty="0" sz="2400"/>
              <a:t>WEB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539292" y="1559763"/>
            <a:ext cx="638746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400">
                <a:latin typeface="Segoe UI"/>
                <a:cs typeface="Segoe UI"/>
              </a:rPr>
              <a:t>B2: </a:t>
            </a:r>
            <a:r>
              <a:rPr dirty="0" sz="2400" spc="-5">
                <a:latin typeface="Segoe UI"/>
                <a:cs typeface="Segoe UI"/>
              </a:rPr>
              <a:t>Nhắp</a:t>
            </a:r>
            <a:r>
              <a:rPr dirty="0" sz="2400" spc="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nút</a:t>
            </a:r>
            <a:r>
              <a:rPr dirty="0" sz="2400" spc="15">
                <a:latin typeface="Segoe UI"/>
                <a:cs typeface="Segoe UI"/>
              </a:rPr>
              <a:t> </a:t>
            </a:r>
            <a:r>
              <a:rPr dirty="0" sz="2000" b="1">
                <a:latin typeface="Segoe UI"/>
                <a:cs typeface="Segoe UI"/>
              </a:rPr>
              <a:t>KIỂM</a:t>
            </a:r>
            <a:r>
              <a:rPr dirty="0" sz="2000" spc="-10" b="1">
                <a:latin typeface="Segoe UI"/>
                <a:cs typeface="Segoe UI"/>
              </a:rPr>
              <a:t> </a:t>
            </a:r>
            <a:r>
              <a:rPr dirty="0" sz="2000" b="1">
                <a:latin typeface="Segoe UI"/>
                <a:cs typeface="Segoe UI"/>
              </a:rPr>
              <a:t>TRA</a:t>
            </a:r>
            <a:r>
              <a:rPr dirty="0" sz="2000" spc="-25" b="1">
                <a:latin typeface="Segoe UI"/>
                <a:cs typeface="Segoe UI"/>
              </a:rPr>
              <a:t> </a:t>
            </a:r>
            <a:r>
              <a:rPr dirty="0" sz="2000" b="1">
                <a:latin typeface="Segoe UI"/>
                <a:cs typeface="Segoe UI"/>
              </a:rPr>
              <a:t>URL</a:t>
            </a:r>
            <a:r>
              <a:rPr dirty="0" sz="2000" spc="-10" b="1">
                <a:latin typeface="Segoe UI"/>
                <a:cs typeface="Segoe UI"/>
              </a:rPr>
              <a:t> </a:t>
            </a:r>
            <a:r>
              <a:rPr dirty="0" sz="2000" spc="-5" b="1">
                <a:latin typeface="Segoe UI"/>
                <a:cs typeface="Segoe UI"/>
              </a:rPr>
              <a:t>ĐANG</a:t>
            </a:r>
            <a:r>
              <a:rPr dirty="0" sz="2000" spc="-15" b="1">
                <a:latin typeface="Segoe UI"/>
                <a:cs typeface="Segoe UI"/>
              </a:rPr>
              <a:t> </a:t>
            </a:r>
            <a:r>
              <a:rPr dirty="0" sz="2000" b="1">
                <a:latin typeface="Segoe UI"/>
                <a:cs typeface="Segoe UI"/>
              </a:rPr>
              <a:t>HOẠT</a:t>
            </a:r>
            <a:r>
              <a:rPr dirty="0" sz="2000" spc="-10" b="1">
                <a:latin typeface="Segoe UI"/>
                <a:cs typeface="Segoe UI"/>
              </a:rPr>
              <a:t> </a:t>
            </a:r>
            <a:r>
              <a:rPr dirty="0" sz="2000" spc="-5" b="1">
                <a:latin typeface="Segoe UI"/>
                <a:cs typeface="Segoe UI"/>
              </a:rPr>
              <a:t>ĐỘNG</a:t>
            </a:r>
            <a:endParaRPr sz="2000">
              <a:latin typeface="Segoe UI"/>
              <a:cs typeface="Segoe U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96443" y="2276411"/>
            <a:ext cx="8198484" cy="2783840"/>
            <a:chOff x="496443" y="2276411"/>
            <a:chExt cx="8198484" cy="278384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5968" y="2285999"/>
              <a:ext cx="8179308" cy="276453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01205" y="2281173"/>
              <a:ext cx="8188959" cy="2774315"/>
            </a:xfrm>
            <a:custGeom>
              <a:avLst/>
              <a:gdLst/>
              <a:ahLst/>
              <a:cxnLst/>
              <a:rect l="l" t="t" r="r" b="b"/>
              <a:pathLst>
                <a:path w="8188959" h="2774315">
                  <a:moveTo>
                    <a:pt x="0" y="2774061"/>
                  </a:moveTo>
                  <a:lnTo>
                    <a:pt x="8188833" y="2774061"/>
                  </a:lnTo>
                  <a:lnTo>
                    <a:pt x="8188833" y="0"/>
                  </a:lnTo>
                  <a:lnTo>
                    <a:pt x="0" y="0"/>
                  </a:lnTo>
                  <a:lnTo>
                    <a:pt x="0" y="277406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4351" y="236220"/>
            <a:ext cx="6980682" cy="67741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32405" y="315214"/>
            <a:ext cx="660273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58595" algn="l"/>
              </a:tabLst>
            </a:pPr>
            <a:r>
              <a:rPr dirty="0" sz="2400" spc="-5"/>
              <a:t>YÊU</a:t>
            </a:r>
            <a:r>
              <a:rPr dirty="0" sz="2400" spc="10"/>
              <a:t> </a:t>
            </a:r>
            <a:r>
              <a:rPr dirty="0" sz="2400" spc="-5"/>
              <a:t>CẦU	GOOGLE</a:t>
            </a:r>
            <a:r>
              <a:rPr dirty="0" sz="2400"/>
              <a:t> </a:t>
            </a:r>
            <a:r>
              <a:rPr dirty="0" sz="2400" spc="-5"/>
              <a:t>LẬP</a:t>
            </a:r>
            <a:r>
              <a:rPr dirty="0" sz="2400" spc="-20"/>
              <a:t> </a:t>
            </a:r>
            <a:r>
              <a:rPr dirty="0" sz="2400" spc="-5"/>
              <a:t>CHỈ</a:t>
            </a:r>
            <a:r>
              <a:rPr dirty="0" sz="2400" spc="-10"/>
              <a:t> </a:t>
            </a:r>
            <a:r>
              <a:rPr dirty="0" sz="2400" spc="-5"/>
              <a:t>MỤC</a:t>
            </a:r>
            <a:r>
              <a:rPr dirty="0" sz="2400" spc="-10"/>
              <a:t> </a:t>
            </a:r>
            <a:r>
              <a:rPr dirty="0" sz="2400"/>
              <a:t>TRANG</a:t>
            </a:r>
            <a:r>
              <a:rPr dirty="0" sz="2400" spc="-5"/>
              <a:t> </a:t>
            </a:r>
            <a:r>
              <a:rPr dirty="0" sz="2400"/>
              <a:t>WEB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53364" y="927354"/>
            <a:ext cx="8325484" cy="21717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200" spc="-10" b="1">
                <a:latin typeface="Segoe UI"/>
                <a:cs typeface="Segoe UI"/>
              </a:rPr>
              <a:t>B3:</a:t>
            </a:r>
            <a:r>
              <a:rPr dirty="0" sz="2200" spc="165" b="1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Kết</a:t>
            </a:r>
            <a:r>
              <a:rPr dirty="0" sz="2200" spc="165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quả</a:t>
            </a:r>
            <a:r>
              <a:rPr dirty="0" sz="2200" spc="180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kiểm</a:t>
            </a:r>
            <a:r>
              <a:rPr dirty="0" sz="2200" spc="170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tra</a:t>
            </a:r>
            <a:r>
              <a:rPr dirty="0" sz="2200" spc="17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sẽ</a:t>
            </a:r>
            <a:r>
              <a:rPr dirty="0" sz="2200" spc="18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hiện</a:t>
            </a:r>
            <a:r>
              <a:rPr dirty="0" sz="2200" spc="180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ra,</a:t>
            </a:r>
            <a:r>
              <a:rPr dirty="0" sz="2200" spc="17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bạn</a:t>
            </a:r>
            <a:r>
              <a:rPr dirty="0" sz="2200" spc="17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sẽ</a:t>
            </a:r>
            <a:r>
              <a:rPr dirty="0" sz="2200" spc="165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thấy</a:t>
            </a:r>
            <a:r>
              <a:rPr dirty="0" sz="2200" spc="175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các</a:t>
            </a:r>
            <a:r>
              <a:rPr dirty="0" sz="2200" spc="17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vấn</a:t>
            </a:r>
            <a:r>
              <a:rPr dirty="0" sz="2200" spc="17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đề</a:t>
            </a:r>
            <a:r>
              <a:rPr dirty="0" sz="2200" spc="165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cần</a:t>
            </a:r>
            <a:r>
              <a:rPr dirty="0" sz="2200" spc="17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cải</a:t>
            </a:r>
            <a:endParaRPr sz="2200">
              <a:latin typeface="Segoe UI"/>
              <a:cs typeface="Segoe UI"/>
            </a:endParaRPr>
          </a:p>
          <a:p>
            <a:pPr marL="354965">
              <a:lnSpc>
                <a:spcPct val="100000"/>
              </a:lnSpc>
            </a:pPr>
            <a:r>
              <a:rPr dirty="0" sz="2200" spc="-5">
                <a:latin typeface="Segoe UI"/>
                <a:cs typeface="Segoe UI"/>
              </a:rPr>
              <a:t>thiện (nếu có)</a:t>
            </a:r>
            <a:endParaRPr sz="2200">
              <a:latin typeface="Segoe UI"/>
              <a:cs typeface="Segoe UI"/>
            </a:endParaRPr>
          </a:p>
          <a:p>
            <a:pPr lvl="1" marL="812800" marR="8890" indent="-343535">
              <a:lnSpc>
                <a:spcPct val="100000"/>
              </a:lnSpc>
              <a:spcBef>
                <a:spcPts val="530"/>
              </a:spcBef>
              <a:buFont typeface="Wingdings"/>
              <a:buChar char=""/>
              <a:tabLst>
                <a:tab pos="812800" algn="l"/>
                <a:tab pos="813435" algn="l"/>
              </a:tabLst>
            </a:pPr>
            <a:r>
              <a:rPr dirty="0" sz="2200" spc="-10" b="1">
                <a:latin typeface="Segoe UI"/>
                <a:cs typeface="Segoe UI"/>
              </a:rPr>
              <a:t>Xem</a:t>
            </a:r>
            <a:r>
              <a:rPr dirty="0" sz="2200" spc="155" b="1">
                <a:latin typeface="Segoe UI"/>
                <a:cs typeface="Segoe UI"/>
              </a:rPr>
              <a:t> </a:t>
            </a:r>
            <a:r>
              <a:rPr dirty="0" sz="2200" spc="-10" b="1">
                <a:latin typeface="Segoe UI"/>
                <a:cs typeface="Segoe UI"/>
              </a:rPr>
              <a:t>trang</a:t>
            </a:r>
            <a:r>
              <a:rPr dirty="0" sz="2200" spc="180" b="1">
                <a:latin typeface="Segoe UI"/>
                <a:cs typeface="Segoe UI"/>
              </a:rPr>
              <a:t> </a:t>
            </a:r>
            <a:r>
              <a:rPr dirty="0" sz="2200" spc="-5" b="1">
                <a:latin typeface="Segoe UI"/>
                <a:cs typeface="Segoe UI"/>
              </a:rPr>
              <a:t>đã</a:t>
            </a:r>
            <a:r>
              <a:rPr dirty="0" sz="2200" spc="160" b="1">
                <a:latin typeface="Segoe UI"/>
                <a:cs typeface="Segoe UI"/>
              </a:rPr>
              <a:t> </a:t>
            </a:r>
            <a:r>
              <a:rPr dirty="0" sz="2200" spc="-10" b="1">
                <a:latin typeface="Segoe UI"/>
                <a:cs typeface="Segoe UI"/>
              </a:rPr>
              <a:t>kiểm</a:t>
            </a:r>
            <a:r>
              <a:rPr dirty="0" sz="2200" spc="160" b="1">
                <a:latin typeface="Segoe UI"/>
                <a:cs typeface="Segoe UI"/>
              </a:rPr>
              <a:t> </a:t>
            </a:r>
            <a:r>
              <a:rPr dirty="0" sz="2200" spc="-5" b="1">
                <a:latin typeface="Segoe UI"/>
                <a:cs typeface="Segoe UI"/>
              </a:rPr>
              <a:t>tra</a:t>
            </a:r>
            <a:r>
              <a:rPr dirty="0" sz="2200" spc="160" b="1">
                <a:latin typeface="Segoe UI"/>
                <a:cs typeface="Segoe UI"/>
              </a:rPr>
              <a:t> </a:t>
            </a:r>
            <a:r>
              <a:rPr dirty="0" sz="2200" spc="-5" b="1">
                <a:latin typeface="Segoe UI"/>
                <a:cs typeface="Segoe UI"/>
              </a:rPr>
              <a:t>:</a:t>
            </a:r>
            <a:r>
              <a:rPr dirty="0" sz="2200" spc="175" b="1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Chi</a:t>
            </a:r>
            <a:r>
              <a:rPr dirty="0" sz="2200" spc="18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tiết</a:t>
            </a:r>
            <a:r>
              <a:rPr dirty="0" sz="2200" spc="180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kết</a:t>
            </a:r>
            <a:r>
              <a:rPr dirty="0" sz="2200" spc="170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quả</a:t>
            </a:r>
            <a:r>
              <a:rPr dirty="0" sz="2200" spc="16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kiểm</a:t>
            </a:r>
            <a:r>
              <a:rPr dirty="0" sz="2200" spc="190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tra</a:t>
            </a:r>
            <a:r>
              <a:rPr dirty="0" sz="2200" spc="170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trang</a:t>
            </a:r>
            <a:r>
              <a:rPr dirty="0" sz="2200" spc="180">
                <a:latin typeface="Segoe UI"/>
                <a:cs typeface="Segoe UI"/>
              </a:rPr>
              <a:t> </a:t>
            </a:r>
            <a:r>
              <a:rPr dirty="0" sz="2200" spc="-40">
                <a:latin typeface="Segoe UI"/>
                <a:cs typeface="Segoe UI"/>
              </a:rPr>
              <a:t>và </a:t>
            </a:r>
            <a:r>
              <a:rPr dirty="0" sz="2200" spc="-59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các vấn</a:t>
            </a:r>
            <a:r>
              <a:rPr dirty="0" sz="2200" spc="1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đề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kỹ</a:t>
            </a:r>
            <a:r>
              <a:rPr dirty="0" sz="2200" spc="-1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thuật</a:t>
            </a:r>
            <a:r>
              <a:rPr dirty="0" sz="2200" spc="2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đang</a:t>
            </a:r>
            <a:r>
              <a:rPr dirty="0" sz="2200" spc="3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tồn</a:t>
            </a:r>
            <a:r>
              <a:rPr dirty="0" sz="2200" spc="1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tại</a:t>
            </a:r>
            <a:r>
              <a:rPr dirty="0" sz="2200" spc="15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trong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trang.</a:t>
            </a:r>
            <a:endParaRPr sz="2200">
              <a:latin typeface="Segoe UI"/>
              <a:cs typeface="Segoe UI"/>
            </a:endParaRPr>
          </a:p>
          <a:p>
            <a:pPr lvl="1" marL="812800" indent="-343535">
              <a:lnSpc>
                <a:spcPct val="100000"/>
              </a:lnSpc>
              <a:spcBef>
                <a:spcPts val="525"/>
              </a:spcBef>
              <a:buFont typeface="Wingdings"/>
              <a:buChar char=""/>
              <a:tabLst>
                <a:tab pos="812800" algn="l"/>
                <a:tab pos="813435" algn="l"/>
              </a:tabLst>
            </a:pPr>
            <a:r>
              <a:rPr dirty="0" sz="2200" spc="-15" b="1">
                <a:latin typeface="Segoe UI"/>
                <a:cs typeface="Segoe UI"/>
              </a:rPr>
              <a:t>Tính</a:t>
            </a:r>
            <a:r>
              <a:rPr dirty="0" sz="2200" spc="220" b="1">
                <a:latin typeface="Segoe UI"/>
                <a:cs typeface="Segoe UI"/>
              </a:rPr>
              <a:t> </a:t>
            </a:r>
            <a:r>
              <a:rPr dirty="0" sz="2200" b="1">
                <a:latin typeface="Segoe UI"/>
                <a:cs typeface="Segoe UI"/>
              </a:rPr>
              <a:t>khả</a:t>
            </a:r>
            <a:r>
              <a:rPr dirty="0" sz="2200" spc="229" b="1">
                <a:latin typeface="Segoe UI"/>
                <a:cs typeface="Segoe UI"/>
              </a:rPr>
              <a:t> </a:t>
            </a:r>
            <a:r>
              <a:rPr dirty="0" sz="2200" spc="-5" b="1">
                <a:latin typeface="Segoe UI"/>
                <a:cs typeface="Segoe UI"/>
              </a:rPr>
              <a:t>dụng</a:t>
            </a:r>
            <a:r>
              <a:rPr dirty="0" sz="2200" spc="225" b="1">
                <a:latin typeface="Segoe UI"/>
                <a:cs typeface="Segoe UI"/>
              </a:rPr>
              <a:t> </a:t>
            </a:r>
            <a:r>
              <a:rPr dirty="0" sz="2200" spc="-5" b="1">
                <a:latin typeface="Segoe UI"/>
                <a:cs typeface="Segoe UI"/>
              </a:rPr>
              <a:t>với</a:t>
            </a:r>
            <a:r>
              <a:rPr dirty="0" sz="2200" spc="220" b="1">
                <a:latin typeface="Segoe UI"/>
                <a:cs typeface="Segoe UI"/>
              </a:rPr>
              <a:t> </a:t>
            </a:r>
            <a:r>
              <a:rPr dirty="0" sz="2200" b="1">
                <a:latin typeface="Segoe UI"/>
                <a:cs typeface="Segoe UI"/>
              </a:rPr>
              <a:t>thiệt</a:t>
            </a:r>
            <a:r>
              <a:rPr dirty="0" sz="2200" spc="220" b="1">
                <a:latin typeface="Segoe UI"/>
                <a:cs typeface="Segoe UI"/>
              </a:rPr>
              <a:t> </a:t>
            </a:r>
            <a:r>
              <a:rPr dirty="0" sz="2200" spc="-10" b="1">
                <a:latin typeface="Segoe UI"/>
                <a:cs typeface="Segoe UI"/>
              </a:rPr>
              <a:t>bị</a:t>
            </a:r>
            <a:r>
              <a:rPr dirty="0" sz="2200" spc="235" b="1">
                <a:latin typeface="Segoe UI"/>
                <a:cs typeface="Segoe UI"/>
              </a:rPr>
              <a:t> </a:t>
            </a:r>
            <a:r>
              <a:rPr dirty="0" sz="2200" spc="-10" b="1">
                <a:latin typeface="Segoe UI"/>
                <a:cs typeface="Segoe UI"/>
              </a:rPr>
              <a:t>di</a:t>
            </a:r>
            <a:r>
              <a:rPr dirty="0" sz="2200" spc="229" b="1">
                <a:latin typeface="Segoe UI"/>
                <a:cs typeface="Segoe UI"/>
              </a:rPr>
              <a:t> </a:t>
            </a:r>
            <a:r>
              <a:rPr dirty="0" sz="2200" spc="-5" b="1">
                <a:latin typeface="Segoe UI"/>
                <a:cs typeface="Segoe UI"/>
              </a:rPr>
              <a:t>động</a:t>
            </a:r>
            <a:r>
              <a:rPr dirty="0" sz="2200" spc="-5">
                <a:latin typeface="Segoe UI"/>
                <a:cs typeface="Segoe UI"/>
              </a:rPr>
              <a:t>:</a:t>
            </a:r>
            <a:r>
              <a:rPr dirty="0" sz="2200" spc="24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tình</a:t>
            </a:r>
            <a:r>
              <a:rPr dirty="0" sz="2200" spc="235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trạng</a:t>
            </a:r>
            <a:r>
              <a:rPr dirty="0" sz="2200" spc="245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thân</a:t>
            </a:r>
            <a:r>
              <a:rPr dirty="0" sz="2200" spc="235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thiện</a:t>
            </a:r>
            <a:endParaRPr sz="2200">
              <a:latin typeface="Segoe UI"/>
              <a:cs typeface="Segoe UI"/>
            </a:endParaRPr>
          </a:p>
          <a:p>
            <a:pPr marL="812800">
              <a:lnSpc>
                <a:spcPct val="100000"/>
              </a:lnSpc>
              <a:spcBef>
                <a:spcPts val="5"/>
              </a:spcBef>
            </a:pPr>
            <a:r>
              <a:rPr dirty="0" sz="2200" spc="-5">
                <a:latin typeface="Segoe UI"/>
                <a:cs typeface="Segoe UI"/>
              </a:rPr>
              <a:t>với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di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động,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nếu</a:t>
            </a:r>
            <a:r>
              <a:rPr dirty="0" sz="2200" spc="25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có</a:t>
            </a:r>
            <a:r>
              <a:rPr dirty="0" sz="2200" spc="-1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phải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sửa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để </a:t>
            </a:r>
            <a:r>
              <a:rPr dirty="0" sz="2200" spc="-5">
                <a:latin typeface="Segoe UI"/>
                <a:cs typeface="Segoe UI"/>
              </a:rPr>
              <a:t>cải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thiện</a:t>
            </a:r>
            <a:r>
              <a:rPr dirty="0" sz="2200" spc="2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hiệu</a:t>
            </a:r>
            <a:r>
              <a:rPr dirty="0" sz="2200" spc="2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suất</a:t>
            </a:r>
            <a:r>
              <a:rPr dirty="0" sz="2200" spc="25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website</a:t>
            </a:r>
            <a:endParaRPr sz="22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3364" y="6149441"/>
            <a:ext cx="801814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200" spc="-5" b="1">
                <a:latin typeface="Segoe UI"/>
                <a:cs typeface="Segoe UI"/>
              </a:rPr>
              <a:t>B4:</a:t>
            </a:r>
            <a:r>
              <a:rPr dirty="0" sz="2200" spc="25" b="1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Nhắp</a:t>
            </a:r>
            <a:r>
              <a:rPr dirty="0" sz="2200" spc="15">
                <a:latin typeface="Segoe UI"/>
                <a:cs typeface="Segoe UI"/>
              </a:rPr>
              <a:t> </a:t>
            </a:r>
            <a:r>
              <a:rPr dirty="0" sz="2200" spc="-70" b="1">
                <a:latin typeface="Segoe UI"/>
                <a:cs typeface="Segoe UI"/>
              </a:rPr>
              <a:t>Yêu</a:t>
            </a:r>
            <a:r>
              <a:rPr dirty="0" sz="2200" spc="-5" b="1">
                <a:latin typeface="Segoe UI"/>
                <a:cs typeface="Segoe UI"/>
              </a:rPr>
              <a:t> cầu</a:t>
            </a:r>
            <a:r>
              <a:rPr dirty="0" sz="2200" b="1">
                <a:latin typeface="Segoe UI"/>
                <a:cs typeface="Segoe UI"/>
              </a:rPr>
              <a:t> </a:t>
            </a:r>
            <a:r>
              <a:rPr dirty="0" sz="2200" spc="-10" b="1">
                <a:latin typeface="Segoe UI"/>
                <a:cs typeface="Segoe UI"/>
              </a:rPr>
              <a:t>lập</a:t>
            </a:r>
            <a:r>
              <a:rPr dirty="0" sz="2200" spc="30" b="1">
                <a:latin typeface="Segoe UI"/>
                <a:cs typeface="Segoe UI"/>
              </a:rPr>
              <a:t> </a:t>
            </a:r>
            <a:r>
              <a:rPr dirty="0" sz="2200" spc="-5" b="1">
                <a:latin typeface="Segoe UI"/>
                <a:cs typeface="Segoe UI"/>
              </a:rPr>
              <a:t>chỉ</a:t>
            </a:r>
            <a:r>
              <a:rPr dirty="0" sz="2200" spc="5" b="1">
                <a:latin typeface="Segoe UI"/>
                <a:cs typeface="Segoe UI"/>
              </a:rPr>
              <a:t> </a:t>
            </a:r>
            <a:r>
              <a:rPr dirty="0" sz="2200" spc="-5" b="1">
                <a:latin typeface="Segoe UI"/>
                <a:cs typeface="Segoe UI"/>
              </a:rPr>
              <a:t>mục</a:t>
            </a:r>
            <a:r>
              <a:rPr dirty="0" sz="2200" spc="-20" b="1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để</a:t>
            </a:r>
            <a:r>
              <a:rPr dirty="0" sz="2200" spc="15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Google</a:t>
            </a:r>
            <a:r>
              <a:rPr dirty="0" sz="2200" spc="15">
                <a:latin typeface="Segoe UI"/>
                <a:cs typeface="Segoe UI"/>
              </a:rPr>
              <a:t> </a:t>
            </a:r>
            <a:r>
              <a:rPr dirty="0" sz="2200" spc="-15">
                <a:latin typeface="Segoe UI"/>
                <a:cs typeface="Segoe UI"/>
              </a:rPr>
              <a:t>vào</a:t>
            </a:r>
            <a:r>
              <a:rPr dirty="0" sz="2200" spc="-5">
                <a:latin typeface="Segoe UI"/>
                <a:cs typeface="Segoe UI"/>
              </a:rPr>
              <a:t> phân</a:t>
            </a:r>
            <a:r>
              <a:rPr dirty="0" sz="2200" spc="1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tích</a:t>
            </a:r>
            <a:r>
              <a:rPr dirty="0" sz="2200" spc="1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trang</a:t>
            </a:r>
            <a:endParaRPr sz="2200">
              <a:latin typeface="Segoe UI"/>
              <a:cs typeface="Segoe U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73100" y="3177032"/>
            <a:ext cx="7950200" cy="2874010"/>
            <a:chOff x="673100" y="3177032"/>
            <a:chExt cx="7950200" cy="287401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" y="3189732"/>
              <a:ext cx="7924800" cy="284835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79450" y="3183382"/>
              <a:ext cx="7937500" cy="2861310"/>
            </a:xfrm>
            <a:custGeom>
              <a:avLst/>
              <a:gdLst/>
              <a:ahLst/>
              <a:cxnLst/>
              <a:rect l="l" t="t" r="r" b="b"/>
              <a:pathLst>
                <a:path w="7937500" h="2861310">
                  <a:moveTo>
                    <a:pt x="0" y="2861056"/>
                  </a:moveTo>
                  <a:lnTo>
                    <a:pt x="7937500" y="2861056"/>
                  </a:lnTo>
                  <a:lnTo>
                    <a:pt x="7937500" y="0"/>
                  </a:lnTo>
                  <a:lnTo>
                    <a:pt x="0" y="0"/>
                  </a:lnTo>
                  <a:lnTo>
                    <a:pt x="0" y="2861056"/>
                  </a:lnTo>
                  <a:close/>
                </a:path>
              </a:pathLst>
            </a:custGeom>
            <a:ln w="127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664" y="2286000"/>
              <a:ext cx="3395472" cy="201168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04444" y="548640"/>
              <a:ext cx="3505200" cy="1295400"/>
            </a:xfrm>
            <a:custGeom>
              <a:avLst/>
              <a:gdLst/>
              <a:ahLst/>
              <a:cxnLst/>
              <a:rect l="l" t="t" r="r" b="b"/>
              <a:pathLst>
                <a:path w="3505200" h="1295400">
                  <a:moveTo>
                    <a:pt x="3505200" y="0"/>
                  </a:moveTo>
                  <a:lnTo>
                    <a:pt x="0" y="0"/>
                  </a:lnTo>
                  <a:lnTo>
                    <a:pt x="0" y="1295400"/>
                  </a:lnTo>
                  <a:lnTo>
                    <a:pt x="3505200" y="1295400"/>
                  </a:lnTo>
                  <a:lnTo>
                    <a:pt x="3505200" y="0"/>
                  </a:lnTo>
                  <a:close/>
                </a:path>
              </a:pathLst>
            </a:custGeom>
            <a:solidFill>
              <a:srgbClr val="F164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9664" y="441959"/>
              <a:ext cx="3116580" cy="13639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29812" y="4972811"/>
              <a:ext cx="1774698" cy="70332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86171" y="4972811"/>
              <a:ext cx="3896105" cy="70332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44568" y="5353811"/>
              <a:ext cx="3822953" cy="70332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5336" y="5734811"/>
              <a:ext cx="2113025" cy="70332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95444" y="3215639"/>
              <a:ext cx="1482089" cy="73380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40907" y="3215639"/>
              <a:ext cx="2859786" cy="73380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43400" y="3611879"/>
              <a:ext cx="4606290" cy="73380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75048" y="4008120"/>
              <a:ext cx="4054602" cy="73380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4014978" y="3301365"/>
            <a:ext cx="4771390" cy="29229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380365">
              <a:lnSpc>
                <a:spcPct val="100000"/>
              </a:lnSpc>
              <a:spcBef>
                <a:spcPts val="105"/>
              </a:spcBef>
            </a:pPr>
            <a:r>
              <a:rPr dirty="0" sz="2600" b="1">
                <a:solidFill>
                  <a:srgbClr val="00AF50"/>
                </a:solidFill>
                <a:latin typeface="Arial"/>
                <a:cs typeface="Arial"/>
              </a:rPr>
              <a:t>BÀI</a:t>
            </a:r>
            <a:r>
              <a:rPr dirty="0" sz="2600" spc="-35" b="1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2600" b="1">
                <a:solidFill>
                  <a:srgbClr val="00AF50"/>
                </a:solidFill>
                <a:latin typeface="Arial"/>
                <a:cs typeface="Arial"/>
              </a:rPr>
              <a:t>6:</a:t>
            </a:r>
            <a:r>
              <a:rPr dirty="0" sz="2600" spc="-15" b="1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2600" b="1">
                <a:solidFill>
                  <a:srgbClr val="00AF50"/>
                </a:solidFill>
                <a:latin typeface="Arial"/>
                <a:cs typeface="Arial"/>
              </a:rPr>
              <a:t>THỐNG</a:t>
            </a:r>
            <a:r>
              <a:rPr dirty="0" sz="2600" spc="-40" b="1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2600" b="1">
                <a:solidFill>
                  <a:srgbClr val="00AF50"/>
                </a:solidFill>
                <a:latin typeface="Arial"/>
                <a:cs typeface="Arial"/>
              </a:rPr>
              <a:t>KÊ</a:t>
            </a:r>
            <a:r>
              <a:rPr dirty="0" sz="2600" spc="-15" b="1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2600" spc="-5" b="1">
                <a:solidFill>
                  <a:srgbClr val="00AF50"/>
                </a:solidFill>
                <a:latin typeface="Arial"/>
                <a:cs typeface="Arial"/>
              </a:rPr>
              <a:t>ĐO</a:t>
            </a:r>
            <a:endParaRPr sz="2600">
              <a:latin typeface="Arial"/>
              <a:cs typeface="Arial"/>
            </a:endParaRPr>
          </a:p>
          <a:p>
            <a:pPr algn="ctr" marL="535305" marR="146685">
              <a:lnSpc>
                <a:spcPct val="100000"/>
              </a:lnSpc>
            </a:pPr>
            <a:r>
              <a:rPr dirty="0" sz="2600" b="1">
                <a:solidFill>
                  <a:srgbClr val="00AF50"/>
                </a:solidFill>
                <a:latin typeface="Arial"/>
                <a:cs typeface="Arial"/>
              </a:rPr>
              <a:t>LƯỜNG,</a:t>
            </a:r>
            <a:r>
              <a:rPr dirty="0" sz="2600" spc="-40" b="1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2600" spc="5" b="1">
                <a:solidFill>
                  <a:srgbClr val="00AF50"/>
                </a:solidFill>
                <a:latin typeface="Arial"/>
                <a:cs typeface="Arial"/>
              </a:rPr>
              <a:t>TĂNG</a:t>
            </a:r>
            <a:r>
              <a:rPr dirty="0" sz="2600" spc="-50" b="1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2600" b="1">
                <a:solidFill>
                  <a:srgbClr val="00AF50"/>
                </a:solidFill>
                <a:latin typeface="Arial"/>
                <a:cs typeface="Arial"/>
              </a:rPr>
              <a:t>HIỆU</a:t>
            </a:r>
            <a:r>
              <a:rPr dirty="0" sz="2600" spc="-35" b="1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2600" b="1">
                <a:solidFill>
                  <a:srgbClr val="00AF50"/>
                </a:solidFill>
                <a:latin typeface="Arial"/>
                <a:cs typeface="Arial"/>
              </a:rPr>
              <a:t>QUẢ </a:t>
            </a:r>
            <a:r>
              <a:rPr dirty="0" sz="2600" spc="-705" b="1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2600" b="1">
                <a:solidFill>
                  <a:srgbClr val="00AF50"/>
                </a:solidFill>
                <a:latin typeface="Arial"/>
                <a:cs typeface="Arial"/>
              </a:rPr>
              <a:t>HOẠT</a:t>
            </a:r>
            <a:r>
              <a:rPr dirty="0" sz="2600" spc="-35" b="1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2600" b="1">
                <a:solidFill>
                  <a:srgbClr val="00AF50"/>
                </a:solidFill>
                <a:latin typeface="Arial"/>
                <a:cs typeface="Arial"/>
              </a:rPr>
              <a:t>ĐỘNG</a:t>
            </a:r>
            <a:r>
              <a:rPr dirty="0" sz="2600" spc="-35" b="1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2600" b="1">
                <a:solidFill>
                  <a:srgbClr val="00AF50"/>
                </a:solidFill>
                <a:latin typeface="Arial"/>
                <a:cs typeface="Arial"/>
              </a:rPr>
              <a:t>WEBSITE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850">
              <a:latin typeface="Arial"/>
              <a:cs typeface="Arial"/>
            </a:endParaRPr>
          </a:p>
          <a:p>
            <a:pPr algn="ctr" marL="12700" marR="5080">
              <a:lnSpc>
                <a:spcPct val="100000"/>
              </a:lnSpc>
            </a:pPr>
            <a:r>
              <a:rPr dirty="0" sz="2500" spc="-10" b="1">
                <a:solidFill>
                  <a:srgbClr val="FF5A33"/>
                </a:solidFill>
                <a:latin typeface="Segoe UI"/>
                <a:cs typeface="Segoe UI"/>
              </a:rPr>
              <a:t>PHẦN </a:t>
            </a:r>
            <a:r>
              <a:rPr dirty="0" sz="2500" spc="-5" b="1">
                <a:solidFill>
                  <a:srgbClr val="FF5A33"/>
                </a:solidFill>
                <a:latin typeface="Segoe UI"/>
                <a:cs typeface="Segoe UI"/>
              </a:rPr>
              <a:t>1: THỐNG KÊ ĐO </a:t>
            </a:r>
            <a:r>
              <a:rPr dirty="0" sz="2500" spc="-10" b="1">
                <a:solidFill>
                  <a:srgbClr val="FF5A33"/>
                </a:solidFill>
                <a:latin typeface="Segoe UI"/>
                <a:cs typeface="Segoe UI"/>
              </a:rPr>
              <a:t>LƯỜNG </a:t>
            </a:r>
            <a:r>
              <a:rPr dirty="0" sz="2500" spc="-675" b="1">
                <a:solidFill>
                  <a:srgbClr val="FF5A33"/>
                </a:solidFill>
                <a:latin typeface="Segoe UI"/>
                <a:cs typeface="Segoe UI"/>
              </a:rPr>
              <a:t> </a:t>
            </a:r>
            <a:r>
              <a:rPr dirty="0" sz="2500" spc="-5" b="1">
                <a:solidFill>
                  <a:srgbClr val="FF5A33"/>
                </a:solidFill>
                <a:latin typeface="Segoe UI"/>
                <a:cs typeface="Segoe UI"/>
              </a:rPr>
              <a:t>WEBSITE VỚI GOOGLE </a:t>
            </a:r>
            <a:r>
              <a:rPr dirty="0" sz="2500" b="1">
                <a:solidFill>
                  <a:srgbClr val="FF5A33"/>
                </a:solidFill>
                <a:latin typeface="Segoe UI"/>
                <a:cs typeface="Segoe UI"/>
              </a:rPr>
              <a:t> </a:t>
            </a:r>
            <a:r>
              <a:rPr dirty="0" sz="2500" spc="-25" b="1">
                <a:solidFill>
                  <a:srgbClr val="FF5A33"/>
                </a:solidFill>
                <a:latin typeface="Segoe UI"/>
                <a:cs typeface="Segoe UI"/>
              </a:rPr>
              <a:t>ANALYTICS</a:t>
            </a:r>
            <a:endParaRPr sz="25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4351" y="236220"/>
            <a:ext cx="6980682" cy="67741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32405" y="315214"/>
            <a:ext cx="660273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58595" algn="l"/>
              </a:tabLst>
            </a:pPr>
            <a:r>
              <a:rPr dirty="0" sz="2400" spc="-5"/>
              <a:t>YÊU</a:t>
            </a:r>
            <a:r>
              <a:rPr dirty="0" sz="2400" spc="10"/>
              <a:t> </a:t>
            </a:r>
            <a:r>
              <a:rPr dirty="0" sz="2400" spc="-5"/>
              <a:t>CẦU	GOOGLE</a:t>
            </a:r>
            <a:r>
              <a:rPr dirty="0" sz="2400"/>
              <a:t> </a:t>
            </a:r>
            <a:r>
              <a:rPr dirty="0" sz="2400" spc="-5"/>
              <a:t>LẬP</a:t>
            </a:r>
            <a:r>
              <a:rPr dirty="0" sz="2400" spc="-20"/>
              <a:t> </a:t>
            </a:r>
            <a:r>
              <a:rPr dirty="0" sz="2400" spc="-5"/>
              <a:t>CHỈ</a:t>
            </a:r>
            <a:r>
              <a:rPr dirty="0" sz="2400" spc="-10"/>
              <a:t> </a:t>
            </a:r>
            <a:r>
              <a:rPr dirty="0" sz="2400" spc="-5"/>
              <a:t>MỤC</a:t>
            </a:r>
            <a:r>
              <a:rPr dirty="0" sz="2400" spc="-10"/>
              <a:t> </a:t>
            </a:r>
            <a:r>
              <a:rPr dirty="0" sz="2400"/>
              <a:t>TRANG</a:t>
            </a:r>
            <a:r>
              <a:rPr dirty="0" sz="2400" spc="-5"/>
              <a:t> </a:t>
            </a:r>
            <a:r>
              <a:rPr dirty="0" sz="2400"/>
              <a:t>WEB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86892" y="1186430"/>
            <a:ext cx="8324850" cy="1635125"/>
          </a:xfrm>
          <a:prstGeom prst="rect">
            <a:avLst/>
          </a:prstGeom>
        </p:spPr>
        <p:txBody>
          <a:bodyPr wrap="square" lIns="0" tIns="85090" rIns="0" bIns="0" rtlCol="0" vert="horz">
            <a:spAutoFit/>
          </a:bodyPr>
          <a:lstStyle/>
          <a:p>
            <a:pPr algn="just" marL="355600" indent="-342900">
              <a:lnSpc>
                <a:spcPct val="100000"/>
              </a:lnSpc>
              <a:spcBef>
                <a:spcPts val="670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400" spc="-5" b="1">
                <a:latin typeface="Segoe UI"/>
                <a:cs typeface="Segoe UI"/>
              </a:rPr>
              <a:t>B5:</a:t>
            </a:r>
            <a:r>
              <a:rPr dirty="0" sz="2400" spc="-20" b="1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nhắp</a:t>
            </a:r>
            <a:r>
              <a:rPr dirty="0" sz="2400" spc="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OK</a:t>
            </a:r>
            <a:r>
              <a:rPr dirty="0" sz="2400" spc="-1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sau</a:t>
            </a:r>
            <a:r>
              <a:rPr dirty="0" sz="2400" spc="-10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khi</a:t>
            </a:r>
            <a:r>
              <a:rPr dirty="0" sz="2400" spc="1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đọc thông</a:t>
            </a:r>
            <a:r>
              <a:rPr dirty="0" sz="2400" spc="10">
                <a:latin typeface="Segoe UI"/>
                <a:cs typeface="Segoe UI"/>
              </a:rPr>
              <a:t> </a:t>
            </a:r>
            <a:r>
              <a:rPr dirty="0" sz="2400" spc="-10">
                <a:latin typeface="Segoe UI"/>
                <a:cs typeface="Segoe UI"/>
              </a:rPr>
              <a:t>báo.</a:t>
            </a:r>
            <a:endParaRPr sz="2400">
              <a:latin typeface="Segoe UI"/>
              <a:cs typeface="Segoe UI"/>
            </a:endParaRPr>
          </a:p>
          <a:p>
            <a:pPr algn="just" marL="355600" marR="5080" indent="-342900">
              <a:lnSpc>
                <a:spcPct val="100000"/>
              </a:lnSpc>
              <a:spcBef>
                <a:spcPts val="580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400" spc="-5">
                <a:latin typeface="Segoe UI"/>
                <a:cs typeface="Segoe UI"/>
              </a:rPr>
              <a:t>Google lưu </a:t>
            </a:r>
            <a:r>
              <a:rPr dirty="0" sz="2400">
                <a:latin typeface="Segoe UI"/>
                <a:cs typeface="Segoe UI"/>
              </a:rPr>
              <a:t>địa chỉ </a:t>
            </a:r>
            <a:r>
              <a:rPr dirty="0" sz="2400" spc="-15">
                <a:latin typeface="Segoe UI"/>
                <a:cs typeface="Segoe UI"/>
              </a:rPr>
              <a:t>vào </a:t>
            </a:r>
            <a:r>
              <a:rPr dirty="0" sz="2400">
                <a:latin typeface="Segoe UI"/>
                <a:cs typeface="Segoe UI"/>
              </a:rPr>
              <a:t>hàng đợi để tiến hành phân tích, </a:t>
            </a:r>
            <a:r>
              <a:rPr dirty="0" sz="2400" spc="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không</a:t>
            </a:r>
            <a:r>
              <a:rPr dirty="0" sz="2400" spc="50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nên</a:t>
            </a:r>
            <a:r>
              <a:rPr dirty="0" sz="2400" spc="51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yêu</a:t>
            </a:r>
            <a:r>
              <a:rPr dirty="0" sz="2400" spc="50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cầu</a:t>
            </a:r>
            <a:r>
              <a:rPr dirty="0" sz="2400" spc="509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nhiều</a:t>
            </a:r>
            <a:r>
              <a:rPr dirty="0" sz="2400" spc="51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lần.</a:t>
            </a:r>
            <a:r>
              <a:rPr dirty="0" sz="2400" spc="520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Kết</a:t>
            </a:r>
            <a:r>
              <a:rPr dirty="0" sz="2400" spc="50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quả</a:t>
            </a:r>
            <a:r>
              <a:rPr dirty="0" sz="2400" spc="50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có</a:t>
            </a:r>
            <a:r>
              <a:rPr dirty="0" sz="2400" spc="50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thể</a:t>
            </a:r>
            <a:r>
              <a:rPr dirty="0" sz="2400" spc="520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có</a:t>
            </a:r>
            <a:r>
              <a:rPr dirty="0" sz="2400" spc="509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sau</a:t>
            </a:r>
            <a:r>
              <a:rPr dirty="0" sz="2400" spc="49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1 </a:t>
            </a:r>
            <a:r>
              <a:rPr dirty="0" sz="2400" spc="-645">
                <a:latin typeface="Segoe UI"/>
                <a:cs typeface="Segoe UI"/>
              </a:rPr>
              <a:t> </a:t>
            </a:r>
            <a:r>
              <a:rPr dirty="0" sz="2400" spc="-30">
                <a:latin typeface="Segoe UI"/>
                <a:cs typeface="Segoe UI"/>
              </a:rPr>
              <a:t>ngày.</a:t>
            </a:r>
            <a:endParaRPr sz="2400">
              <a:latin typeface="Segoe UI"/>
              <a:cs typeface="Segoe U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190625" y="2943161"/>
            <a:ext cx="6762750" cy="1814830"/>
            <a:chOff x="1190625" y="2943161"/>
            <a:chExt cx="6762750" cy="181483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200" y="2971799"/>
              <a:ext cx="6705600" cy="175717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04912" y="2957448"/>
              <a:ext cx="6734175" cy="1786255"/>
            </a:xfrm>
            <a:custGeom>
              <a:avLst/>
              <a:gdLst/>
              <a:ahLst/>
              <a:cxnLst/>
              <a:rect l="l" t="t" r="r" b="b"/>
              <a:pathLst>
                <a:path w="6734175" h="1786254">
                  <a:moveTo>
                    <a:pt x="0" y="1785746"/>
                  </a:moveTo>
                  <a:lnTo>
                    <a:pt x="6734175" y="1785746"/>
                  </a:lnTo>
                  <a:lnTo>
                    <a:pt x="6734175" y="0"/>
                  </a:lnTo>
                  <a:lnTo>
                    <a:pt x="0" y="0"/>
                  </a:lnTo>
                  <a:lnTo>
                    <a:pt x="0" y="1785746"/>
                  </a:lnTo>
                  <a:close/>
                </a:path>
              </a:pathLst>
            </a:custGeom>
            <a:ln w="28575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13988" y="236220"/>
            <a:ext cx="5321046" cy="67741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60933" y="315214"/>
            <a:ext cx="8274684" cy="14446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4391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5A33"/>
                </a:solidFill>
                <a:latin typeface="Segoe UI"/>
                <a:cs typeface="Segoe UI"/>
              </a:rPr>
              <a:t>KẾT</a:t>
            </a:r>
            <a:r>
              <a:rPr dirty="0" sz="2400" spc="-20" b="1">
                <a:solidFill>
                  <a:srgbClr val="FF5A33"/>
                </a:solidFill>
                <a:latin typeface="Segoe UI"/>
                <a:cs typeface="Segoe UI"/>
              </a:rPr>
              <a:t> </a:t>
            </a:r>
            <a:r>
              <a:rPr dirty="0" sz="2400" b="1">
                <a:solidFill>
                  <a:srgbClr val="FF5A33"/>
                </a:solidFill>
                <a:latin typeface="Segoe UI"/>
                <a:cs typeface="Segoe UI"/>
              </a:rPr>
              <a:t>QUẢ</a:t>
            </a:r>
            <a:r>
              <a:rPr dirty="0" sz="2400" spc="-15" b="1">
                <a:solidFill>
                  <a:srgbClr val="FF5A33"/>
                </a:solidFill>
                <a:latin typeface="Segoe UI"/>
                <a:cs typeface="Segoe UI"/>
              </a:rPr>
              <a:t> </a:t>
            </a:r>
            <a:r>
              <a:rPr dirty="0" sz="2400" spc="-5" b="1">
                <a:solidFill>
                  <a:srgbClr val="FF5A33"/>
                </a:solidFill>
                <a:latin typeface="Segoe UI"/>
                <a:cs typeface="Segoe UI"/>
              </a:rPr>
              <a:t>PHÂN</a:t>
            </a:r>
            <a:r>
              <a:rPr dirty="0" sz="2400" spc="-20" b="1">
                <a:solidFill>
                  <a:srgbClr val="FF5A33"/>
                </a:solidFill>
                <a:latin typeface="Segoe UI"/>
                <a:cs typeface="Segoe UI"/>
              </a:rPr>
              <a:t> </a:t>
            </a:r>
            <a:r>
              <a:rPr dirty="0" sz="2400" spc="-5" b="1">
                <a:solidFill>
                  <a:srgbClr val="FF5A33"/>
                </a:solidFill>
                <a:latin typeface="Segoe UI"/>
                <a:cs typeface="Segoe UI"/>
              </a:rPr>
              <a:t>TÍCH </a:t>
            </a:r>
            <a:r>
              <a:rPr dirty="0" sz="2400" b="1">
                <a:solidFill>
                  <a:srgbClr val="FF5A33"/>
                </a:solidFill>
                <a:latin typeface="Segoe UI"/>
                <a:cs typeface="Segoe UI"/>
              </a:rPr>
              <a:t>TRANG</a:t>
            </a:r>
            <a:r>
              <a:rPr dirty="0" sz="2400" spc="-5" b="1">
                <a:solidFill>
                  <a:srgbClr val="FF5A33"/>
                </a:solidFill>
                <a:latin typeface="Segoe UI"/>
                <a:cs typeface="Segoe UI"/>
              </a:rPr>
              <a:t> </a:t>
            </a:r>
            <a:r>
              <a:rPr dirty="0" sz="2400" b="1">
                <a:solidFill>
                  <a:srgbClr val="FF5A33"/>
                </a:solidFill>
                <a:latin typeface="Segoe UI"/>
                <a:cs typeface="Segoe UI"/>
              </a:rPr>
              <a:t>WEB</a:t>
            </a:r>
            <a:endParaRPr sz="24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195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400" spc="-5">
                <a:latin typeface="Segoe UI"/>
                <a:cs typeface="Segoe UI"/>
              </a:rPr>
              <a:t>Kết</a:t>
            </a:r>
            <a:r>
              <a:rPr dirty="0" sz="2400" spc="-1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quả phân</a:t>
            </a:r>
            <a:r>
              <a:rPr dirty="0" sz="2400" spc="10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tích</a:t>
            </a:r>
            <a:r>
              <a:rPr dirty="0" sz="2400" spc="1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Google</a:t>
            </a:r>
            <a:r>
              <a:rPr dirty="0" sz="2400" spc="2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sẽ</a:t>
            </a:r>
            <a:r>
              <a:rPr dirty="0" sz="2400" spc="-1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gửi</a:t>
            </a:r>
            <a:r>
              <a:rPr dirty="0" sz="2400" spc="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đến</a:t>
            </a:r>
            <a:r>
              <a:rPr dirty="0" sz="2400" spc="-1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email</a:t>
            </a:r>
            <a:r>
              <a:rPr dirty="0" sz="2400" spc="1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của</a:t>
            </a:r>
            <a:r>
              <a:rPr dirty="0" sz="2400" spc="1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bạn</a:t>
            </a:r>
            <a:endParaRPr sz="24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400">
                <a:latin typeface="Segoe UI"/>
                <a:cs typeface="Segoe UI"/>
              </a:rPr>
              <a:t>Các vấn</a:t>
            </a:r>
            <a:r>
              <a:rPr dirty="0" sz="2400" spc="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đề</a:t>
            </a:r>
            <a:r>
              <a:rPr dirty="0" sz="2400" spc="-1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cần cải</a:t>
            </a:r>
            <a:r>
              <a:rPr dirty="0" sz="2400" spc="1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thiện</a:t>
            </a:r>
            <a:r>
              <a:rPr dirty="0" sz="2400" spc="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sẽ</a:t>
            </a:r>
            <a:r>
              <a:rPr dirty="0" sz="2400" spc="-1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được</a:t>
            </a:r>
            <a:r>
              <a:rPr dirty="0" sz="2400" spc="-5">
                <a:latin typeface="Segoe UI"/>
                <a:cs typeface="Segoe UI"/>
              </a:rPr>
              <a:t> liệt</a:t>
            </a:r>
            <a:r>
              <a:rPr dirty="0" sz="2400" spc="15">
                <a:latin typeface="Segoe UI"/>
                <a:cs typeface="Segoe UI"/>
              </a:rPr>
              <a:t> </a:t>
            </a:r>
            <a:r>
              <a:rPr dirty="0" sz="2400" spc="-30">
                <a:latin typeface="Segoe UI"/>
                <a:cs typeface="Segoe UI"/>
              </a:rPr>
              <a:t>kê</a:t>
            </a:r>
            <a:r>
              <a:rPr dirty="0" sz="2400">
                <a:latin typeface="Segoe UI"/>
                <a:cs typeface="Segoe UI"/>
              </a:rPr>
              <a:t> để</a:t>
            </a:r>
            <a:r>
              <a:rPr dirty="0" sz="2400" spc="-1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bạn</a:t>
            </a:r>
            <a:r>
              <a:rPr dirty="0" sz="2400" spc="-1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xử </a:t>
            </a:r>
            <a:r>
              <a:rPr dirty="0" sz="2400" spc="-10">
                <a:latin typeface="Segoe UI"/>
                <a:cs typeface="Segoe UI"/>
              </a:rPr>
              <a:t>lý</a:t>
            </a:r>
            <a:endParaRPr sz="24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35711" y="1819275"/>
            <a:ext cx="7791450" cy="3981450"/>
            <a:chOff x="735711" y="1819275"/>
            <a:chExt cx="7791450" cy="398145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5236" y="1846178"/>
              <a:ext cx="7772400" cy="386681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40473" y="1824037"/>
              <a:ext cx="7781925" cy="3971925"/>
            </a:xfrm>
            <a:custGeom>
              <a:avLst/>
              <a:gdLst/>
              <a:ahLst/>
              <a:cxnLst/>
              <a:rect l="l" t="t" r="r" b="b"/>
              <a:pathLst>
                <a:path w="7781925" h="3971925">
                  <a:moveTo>
                    <a:pt x="0" y="3971925"/>
                  </a:moveTo>
                  <a:lnTo>
                    <a:pt x="7781925" y="3971925"/>
                  </a:lnTo>
                  <a:lnTo>
                    <a:pt x="7781925" y="0"/>
                  </a:lnTo>
                  <a:lnTo>
                    <a:pt x="0" y="0"/>
                  </a:lnTo>
                  <a:lnTo>
                    <a:pt x="0" y="397192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83152" y="190500"/>
            <a:ext cx="5133594" cy="78714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92066" y="283210"/>
            <a:ext cx="458851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XEM</a:t>
            </a:r>
            <a:r>
              <a:rPr dirty="0" spc="-15"/>
              <a:t> THAO </a:t>
            </a:r>
            <a:r>
              <a:rPr dirty="0" spc="-60"/>
              <a:t>TÁC</a:t>
            </a:r>
            <a:r>
              <a:rPr dirty="0" spc="-20"/>
              <a:t> </a:t>
            </a:r>
            <a:r>
              <a:rPr dirty="0" spc="-5"/>
              <a:t>THỦ</a:t>
            </a:r>
            <a:r>
              <a:rPr dirty="0" spc="-20"/>
              <a:t> CÔNG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23163" y="1111758"/>
            <a:ext cx="780542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356235" algn="l"/>
              </a:tabLst>
            </a:pPr>
            <a:r>
              <a:rPr dirty="0" sz="2200" spc="-10">
                <a:latin typeface="Segoe UI"/>
                <a:cs typeface="Segoe UI"/>
              </a:rPr>
              <a:t>Nhắp</a:t>
            </a:r>
            <a:r>
              <a:rPr dirty="0" sz="2200" spc="15">
                <a:latin typeface="Segoe UI"/>
                <a:cs typeface="Segoe UI"/>
              </a:rPr>
              <a:t> </a:t>
            </a:r>
            <a:r>
              <a:rPr dirty="0" sz="2200" spc="-10" b="1">
                <a:latin typeface="Segoe UI"/>
                <a:cs typeface="Segoe UI"/>
              </a:rPr>
              <a:t>Bảo</a:t>
            </a:r>
            <a:r>
              <a:rPr dirty="0" sz="2200" spc="35" b="1">
                <a:latin typeface="Segoe UI"/>
                <a:cs typeface="Segoe UI"/>
              </a:rPr>
              <a:t> </a:t>
            </a:r>
            <a:r>
              <a:rPr dirty="0" sz="2200" spc="-5" b="1">
                <a:latin typeface="Segoe UI"/>
                <a:cs typeface="Segoe UI"/>
              </a:rPr>
              <a:t>mật</a:t>
            </a:r>
            <a:r>
              <a:rPr dirty="0" sz="2200" b="1">
                <a:latin typeface="Segoe UI"/>
                <a:cs typeface="Segoe UI"/>
              </a:rPr>
              <a:t> </a:t>
            </a:r>
            <a:r>
              <a:rPr dirty="0" sz="2200" spc="-25" b="1">
                <a:latin typeface="Segoe UI"/>
                <a:cs typeface="Segoe UI"/>
              </a:rPr>
              <a:t>và</a:t>
            </a:r>
            <a:r>
              <a:rPr dirty="0" sz="2200" spc="25" b="1">
                <a:latin typeface="Segoe UI"/>
                <a:cs typeface="Segoe UI"/>
              </a:rPr>
              <a:t> </a:t>
            </a:r>
            <a:r>
              <a:rPr dirty="0" sz="2200" spc="-10" b="1">
                <a:latin typeface="Segoe UI"/>
                <a:cs typeface="Segoe UI"/>
              </a:rPr>
              <a:t>thao</a:t>
            </a:r>
            <a:r>
              <a:rPr dirty="0" sz="2200" spc="15" b="1">
                <a:latin typeface="Segoe UI"/>
                <a:cs typeface="Segoe UI"/>
              </a:rPr>
              <a:t> </a:t>
            </a:r>
            <a:r>
              <a:rPr dirty="0" sz="2200" spc="-10" b="1">
                <a:latin typeface="Segoe UI"/>
                <a:cs typeface="Segoe UI"/>
              </a:rPr>
              <a:t>tác</a:t>
            </a:r>
            <a:r>
              <a:rPr dirty="0" sz="2200" spc="25" b="1">
                <a:latin typeface="Segoe UI"/>
                <a:cs typeface="Segoe UI"/>
              </a:rPr>
              <a:t> </a:t>
            </a:r>
            <a:r>
              <a:rPr dirty="0" sz="2200" spc="-10" b="1">
                <a:latin typeface="Segoe UI"/>
                <a:cs typeface="Segoe UI"/>
              </a:rPr>
              <a:t>thủ</a:t>
            </a:r>
            <a:r>
              <a:rPr dirty="0" sz="2200" spc="-5" b="1">
                <a:latin typeface="Segoe UI"/>
                <a:cs typeface="Segoe UI"/>
              </a:rPr>
              <a:t> công</a:t>
            </a:r>
            <a:r>
              <a:rPr dirty="0" sz="2200" spc="5" b="1">
                <a:latin typeface="Segoe UI"/>
                <a:cs typeface="Segoe UI"/>
              </a:rPr>
              <a:t> </a:t>
            </a:r>
            <a:r>
              <a:rPr dirty="0" sz="2200" spc="-5">
                <a:latin typeface="Wingdings"/>
                <a:cs typeface="Wingdings"/>
              </a:rPr>
              <a:t></a:t>
            </a:r>
            <a:r>
              <a:rPr dirty="0" sz="2200" spc="55">
                <a:latin typeface="Times New Roman"/>
                <a:cs typeface="Times New Roman"/>
              </a:rPr>
              <a:t> </a:t>
            </a:r>
            <a:r>
              <a:rPr dirty="0" sz="2200" spc="-10" b="1">
                <a:latin typeface="Segoe UI"/>
                <a:cs typeface="Segoe UI"/>
              </a:rPr>
              <a:t>Thao</a:t>
            </a:r>
            <a:r>
              <a:rPr dirty="0" sz="2200" spc="35" b="1">
                <a:latin typeface="Segoe UI"/>
                <a:cs typeface="Segoe UI"/>
              </a:rPr>
              <a:t> </a:t>
            </a:r>
            <a:r>
              <a:rPr dirty="0" sz="2200" spc="-10" b="1">
                <a:latin typeface="Segoe UI"/>
                <a:cs typeface="Segoe UI"/>
              </a:rPr>
              <a:t>tác</a:t>
            </a:r>
            <a:r>
              <a:rPr dirty="0" sz="2200" spc="20" b="1">
                <a:latin typeface="Segoe UI"/>
                <a:cs typeface="Segoe UI"/>
              </a:rPr>
              <a:t> </a:t>
            </a:r>
            <a:r>
              <a:rPr dirty="0" sz="2200" spc="-10" b="1">
                <a:latin typeface="Segoe UI"/>
                <a:cs typeface="Segoe UI"/>
              </a:rPr>
              <a:t>thủ</a:t>
            </a:r>
            <a:r>
              <a:rPr dirty="0" sz="2200" spc="10" b="1">
                <a:latin typeface="Segoe UI"/>
                <a:cs typeface="Segoe UI"/>
              </a:rPr>
              <a:t> </a:t>
            </a:r>
            <a:r>
              <a:rPr dirty="0" sz="2200" spc="-5" b="1">
                <a:latin typeface="Segoe UI"/>
                <a:cs typeface="Segoe UI"/>
              </a:rPr>
              <a:t>công</a:t>
            </a:r>
            <a:endParaRPr sz="22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3163" y="3527805"/>
            <a:ext cx="8033384" cy="1737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55600" marR="5080" indent="-343535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356235" algn="l"/>
              </a:tabLst>
            </a:pPr>
            <a:r>
              <a:rPr dirty="0" sz="2200" spc="-10">
                <a:latin typeface="Segoe UI"/>
                <a:cs typeface="Segoe UI"/>
              </a:rPr>
              <a:t>Kết </a:t>
            </a:r>
            <a:r>
              <a:rPr dirty="0" sz="2200">
                <a:latin typeface="Segoe UI"/>
                <a:cs typeface="Segoe UI"/>
              </a:rPr>
              <a:t>quả </a:t>
            </a:r>
            <a:r>
              <a:rPr dirty="0" sz="2200" spc="-5">
                <a:latin typeface="Segoe UI"/>
                <a:cs typeface="Segoe UI"/>
              </a:rPr>
              <a:t>sẽ hiện ra các vấn đề </a:t>
            </a:r>
            <a:r>
              <a:rPr dirty="0" sz="2200" spc="-10">
                <a:latin typeface="Segoe UI"/>
                <a:cs typeface="Segoe UI"/>
              </a:rPr>
              <a:t>trong website </a:t>
            </a:r>
            <a:r>
              <a:rPr dirty="0" sz="2200">
                <a:latin typeface="Segoe UI"/>
                <a:cs typeface="Segoe UI"/>
              </a:rPr>
              <a:t>nếu </a:t>
            </a:r>
            <a:r>
              <a:rPr dirty="0" sz="2200" spc="-5">
                <a:latin typeface="Segoe UI"/>
                <a:cs typeface="Segoe UI"/>
              </a:rPr>
              <a:t>có. Thường 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các hình </a:t>
            </a:r>
            <a:r>
              <a:rPr dirty="0" sz="2200">
                <a:latin typeface="Segoe UI"/>
                <a:cs typeface="Segoe UI"/>
              </a:rPr>
              <a:t>phạt </a:t>
            </a:r>
            <a:r>
              <a:rPr dirty="0" sz="2200" spc="-5">
                <a:latin typeface="Segoe UI"/>
                <a:cs typeface="Segoe UI"/>
              </a:rPr>
              <a:t>sẽ hiện ở đây nếu </a:t>
            </a:r>
            <a:r>
              <a:rPr dirty="0" sz="2200">
                <a:latin typeface="Segoe UI"/>
                <a:cs typeface="Segoe UI"/>
              </a:rPr>
              <a:t>Google phát </a:t>
            </a:r>
            <a:r>
              <a:rPr dirty="0" sz="2200" spc="-5">
                <a:latin typeface="Segoe UI"/>
                <a:cs typeface="Segoe UI"/>
              </a:rPr>
              <a:t>hiện </a:t>
            </a:r>
            <a:r>
              <a:rPr dirty="0" sz="2200">
                <a:latin typeface="Segoe UI"/>
                <a:cs typeface="Segoe UI"/>
              </a:rPr>
              <a:t>có </a:t>
            </a:r>
            <a:r>
              <a:rPr dirty="0" sz="2200" spc="-5">
                <a:latin typeface="Segoe UI"/>
                <a:cs typeface="Segoe UI"/>
              </a:rPr>
              <a:t>sự mờ 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ám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nhằm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15">
                <a:latin typeface="Segoe UI"/>
                <a:cs typeface="Segoe UI"/>
              </a:rPr>
              <a:t>vào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bảng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chỉ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mục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để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nâng</a:t>
            </a:r>
            <a:r>
              <a:rPr dirty="0" sz="2200" spc="1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cao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kết</a:t>
            </a:r>
            <a:r>
              <a:rPr dirty="0" sz="2200" spc="-15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quả</a:t>
            </a:r>
            <a:r>
              <a:rPr dirty="0" sz="2200" spc="2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tìm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kiếm</a:t>
            </a:r>
            <a:endParaRPr sz="2200">
              <a:latin typeface="Segoe UI"/>
              <a:cs typeface="Segoe UI"/>
            </a:endParaRPr>
          </a:p>
          <a:p>
            <a:pPr algn="just" marL="355600" indent="-343535">
              <a:lnSpc>
                <a:spcPts val="2640"/>
              </a:lnSpc>
              <a:spcBef>
                <a:spcPts val="525"/>
              </a:spcBef>
              <a:buFont typeface="Wingdings"/>
              <a:buChar char=""/>
              <a:tabLst>
                <a:tab pos="356235" algn="l"/>
              </a:tabLst>
            </a:pPr>
            <a:r>
              <a:rPr dirty="0" sz="2200" spc="-5">
                <a:latin typeface="Segoe UI"/>
                <a:cs typeface="Segoe UI"/>
              </a:rPr>
              <a:t>Tham</a:t>
            </a:r>
            <a:r>
              <a:rPr dirty="0" sz="2200" spc="-2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khảo</a:t>
            </a:r>
            <a:r>
              <a:rPr dirty="0" sz="2200" spc="-30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thêm:</a:t>
            </a:r>
            <a:endParaRPr sz="2200">
              <a:latin typeface="Segoe UI"/>
              <a:cs typeface="Segoe UI"/>
            </a:endParaRPr>
          </a:p>
          <a:p>
            <a:pPr marL="355600">
              <a:lnSpc>
                <a:spcPct val="100000"/>
              </a:lnSpc>
            </a:pPr>
            <a:r>
              <a:rPr dirty="0" u="heavy" sz="2000" spc="-5">
                <a:solidFill>
                  <a:srgbClr val="2997E2"/>
                </a:solidFill>
                <a:uFill>
                  <a:solidFill>
                    <a:srgbClr val="2997E2"/>
                  </a:solidFill>
                </a:uFill>
                <a:latin typeface="Segoe UI"/>
                <a:cs typeface="Segoe UI"/>
                <a:hlinkClick r:id="rId3"/>
              </a:rPr>
              <a:t>https://support.google.com/webmasters/answer/9044175?hl=vi</a:t>
            </a:r>
            <a:endParaRPr sz="2000">
              <a:latin typeface="Segoe UI"/>
              <a:cs typeface="Segoe U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67715" y="1587563"/>
            <a:ext cx="7623809" cy="1727835"/>
            <a:chOff x="767715" y="1587563"/>
            <a:chExt cx="7623809" cy="172783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7240" y="1597151"/>
              <a:ext cx="7604759" cy="170840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72477" y="1592325"/>
              <a:ext cx="7614284" cy="1718310"/>
            </a:xfrm>
            <a:custGeom>
              <a:avLst/>
              <a:gdLst/>
              <a:ahLst/>
              <a:cxnLst/>
              <a:rect l="l" t="t" r="r" b="b"/>
              <a:pathLst>
                <a:path w="7614284" h="1718310">
                  <a:moveTo>
                    <a:pt x="0" y="1717928"/>
                  </a:moveTo>
                  <a:lnTo>
                    <a:pt x="7614284" y="1717928"/>
                  </a:lnTo>
                  <a:lnTo>
                    <a:pt x="7614284" y="0"/>
                  </a:lnTo>
                  <a:lnTo>
                    <a:pt x="0" y="0"/>
                  </a:lnTo>
                  <a:lnTo>
                    <a:pt x="0" y="171792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6328" y="190500"/>
            <a:ext cx="5453633" cy="78714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95242" y="283210"/>
            <a:ext cx="501078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XEM</a:t>
            </a:r>
            <a:r>
              <a:rPr dirty="0" spc="-5"/>
              <a:t> </a:t>
            </a:r>
            <a:r>
              <a:rPr dirty="0" spc="-10"/>
              <a:t>CÁC</a:t>
            </a:r>
            <a:r>
              <a:rPr dirty="0"/>
              <a:t> </a:t>
            </a:r>
            <a:r>
              <a:rPr dirty="0" spc="-5"/>
              <a:t>TỪ </a:t>
            </a:r>
            <a:r>
              <a:rPr dirty="0" spc="-15"/>
              <a:t>KHOÁ</a:t>
            </a:r>
            <a:r>
              <a:rPr dirty="0" spc="5"/>
              <a:t> </a:t>
            </a:r>
            <a:r>
              <a:rPr dirty="0" spc="-5"/>
              <a:t>TÌM</a:t>
            </a:r>
            <a:r>
              <a:rPr dirty="0" spc="-15"/>
              <a:t> </a:t>
            </a:r>
            <a:r>
              <a:rPr dirty="0" spc="-5"/>
              <a:t>KIẾM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6892" y="1017778"/>
            <a:ext cx="8221980" cy="14319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55600" marR="5080" indent="-34290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200" spc="-5">
                <a:latin typeface="Segoe UI"/>
                <a:cs typeface="Segoe UI"/>
              </a:rPr>
              <a:t>Có thể </a:t>
            </a:r>
            <a:r>
              <a:rPr dirty="0" sz="2200" spc="-10">
                <a:latin typeface="Segoe UI"/>
                <a:cs typeface="Segoe UI"/>
              </a:rPr>
              <a:t>xem </a:t>
            </a:r>
            <a:r>
              <a:rPr dirty="0" sz="2200" spc="-5">
                <a:latin typeface="Segoe UI"/>
                <a:cs typeface="Segoe UI"/>
              </a:rPr>
              <a:t>thống </a:t>
            </a:r>
            <a:r>
              <a:rPr dirty="0" sz="2200" spc="-30">
                <a:latin typeface="Segoe UI"/>
                <a:cs typeface="Segoe UI"/>
              </a:rPr>
              <a:t>kê</a:t>
            </a:r>
            <a:r>
              <a:rPr dirty="0" sz="2200" spc="540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theo </a:t>
            </a:r>
            <a:r>
              <a:rPr dirty="0" sz="2200" spc="-5">
                <a:latin typeface="Segoe UI"/>
                <a:cs typeface="Segoe UI"/>
              </a:rPr>
              <a:t>các từ </a:t>
            </a:r>
            <a:r>
              <a:rPr dirty="0" sz="2200" spc="-15">
                <a:latin typeface="Segoe UI"/>
                <a:cs typeface="Segoe UI"/>
              </a:rPr>
              <a:t>khoá </a:t>
            </a:r>
            <a:r>
              <a:rPr dirty="0" sz="2200" spc="-5">
                <a:latin typeface="Segoe UI"/>
                <a:cs typeface="Segoe UI"/>
              </a:rPr>
              <a:t>tìm </a:t>
            </a:r>
            <a:r>
              <a:rPr dirty="0" sz="2200" spc="-10">
                <a:latin typeface="Segoe UI"/>
                <a:cs typeface="Segoe UI"/>
              </a:rPr>
              <a:t>kiếm </a:t>
            </a:r>
            <a:r>
              <a:rPr dirty="0" sz="2200" spc="-5">
                <a:latin typeface="Segoe UI"/>
                <a:cs typeface="Segoe UI"/>
              </a:rPr>
              <a:t>user đã </a:t>
            </a:r>
            <a:r>
              <a:rPr dirty="0" sz="2200">
                <a:latin typeface="Segoe UI"/>
                <a:cs typeface="Segoe UI"/>
              </a:rPr>
              <a:t>dùng: 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số lượt </a:t>
            </a:r>
            <a:r>
              <a:rPr dirty="0" sz="2200" spc="-10">
                <a:latin typeface="Segoe UI"/>
                <a:cs typeface="Segoe UI"/>
              </a:rPr>
              <a:t>website </a:t>
            </a:r>
            <a:r>
              <a:rPr dirty="0" sz="2200" spc="-5">
                <a:latin typeface="Segoe UI"/>
                <a:cs typeface="Segoe UI"/>
              </a:rPr>
              <a:t>đã hiện </a:t>
            </a:r>
            <a:r>
              <a:rPr dirty="0" sz="2200" spc="-10">
                <a:latin typeface="Segoe UI"/>
                <a:cs typeface="Segoe UI"/>
              </a:rPr>
              <a:t>trong </a:t>
            </a:r>
            <a:r>
              <a:rPr dirty="0" sz="2200" spc="-5">
                <a:latin typeface="Segoe UI"/>
                <a:cs typeface="Segoe UI"/>
              </a:rPr>
              <a:t>kết </a:t>
            </a:r>
            <a:r>
              <a:rPr dirty="0" sz="2200">
                <a:latin typeface="Segoe UI"/>
                <a:cs typeface="Segoe UI"/>
              </a:rPr>
              <a:t>quả </a:t>
            </a:r>
            <a:r>
              <a:rPr dirty="0" sz="2200" spc="-5">
                <a:latin typeface="Segoe UI"/>
                <a:cs typeface="Segoe UI"/>
              </a:rPr>
              <a:t>+ </a:t>
            </a:r>
            <a:r>
              <a:rPr dirty="0" sz="2200">
                <a:latin typeface="Segoe UI"/>
                <a:cs typeface="Segoe UI"/>
              </a:rPr>
              <a:t>số </a:t>
            </a:r>
            <a:r>
              <a:rPr dirty="0" sz="2200" spc="-5">
                <a:latin typeface="Segoe UI"/>
                <a:cs typeface="Segoe UI"/>
              </a:rPr>
              <a:t>lượt </a:t>
            </a:r>
            <a:r>
              <a:rPr dirty="0" sz="2200" spc="-10">
                <a:latin typeface="Segoe UI"/>
                <a:cs typeface="Segoe UI"/>
              </a:rPr>
              <a:t>website </a:t>
            </a:r>
            <a:r>
              <a:rPr dirty="0" sz="2200" spc="-5">
                <a:latin typeface="Segoe UI"/>
                <a:cs typeface="Segoe UI"/>
              </a:rPr>
              <a:t>được 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10">
                <a:latin typeface="Segoe UI"/>
                <a:cs typeface="Segoe UI"/>
              </a:rPr>
              <a:t>click.</a:t>
            </a:r>
            <a:endParaRPr sz="2200">
              <a:latin typeface="Segoe UI"/>
              <a:cs typeface="Segoe UI"/>
            </a:endParaRPr>
          </a:p>
          <a:p>
            <a:pPr algn="just" marL="355600" indent="-342900">
              <a:lnSpc>
                <a:spcPct val="100000"/>
              </a:lnSpc>
              <a:spcBef>
                <a:spcPts val="520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200" spc="-10">
                <a:latin typeface="Segoe UI"/>
                <a:cs typeface="Segoe UI"/>
              </a:rPr>
              <a:t>Nhắp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10" b="1">
                <a:latin typeface="Segoe UI"/>
                <a:cs typeface="Segoe UI"/>
              </a:rPr>
              <a:t>Hiệu</a:t>
            </a:r>
            <a:r>
              <a:rPr dirty="0" sz="2200" spc="5" b="1">
                <a:latin typeface="Segoe UI"/>
                <a:cs typeface="Segoe UI"/>
              </a:rPr>
              <a:t> </a:t>
            </a:r>
            <a:r>
              <a:rPr dirty="0" sz="2200" spc="-5" b="1">
                <a:latin typeface="Segoe UI"/>
                <a:cs typeface="Segoe UI"/>
              </a:rPr>
              <a:t>Suất </a:t>
            </a:r>
            <a:r>
              <a:rPr dirty="0" sz="2200" spc="-5">
                <a:latin typeface="Wingdings"/>
                <a:cs typeface="Wingdings"/>
              </a:rPr>
              <a:t></a:t>
            </a:r>
            <a:r>
              <a:rPr dirty="0" sz="2200" spc="55">
                <a:latin typeface="Times New Roman"/>
                <a:cs typeface="Times New Roman"/>
              </a:rPr>
              <a:t> </a:t>
            </a:r>
            <a:r>
              <a:rPr dirty="0" sz="2200" spc="-5" b="1">
                <a:latin typeface="Segoe UI"/>
                <a:cs typeface="Segoe UI"/>
              </a:rPr>
              <a:t>Kết</a:t>
            </a:r>
            <a:r>
              <a:rPr dirty="0" sz="2200" b="1">
                <a:latin typeface="Segoe UI"/>
                <a:cs typeface="Segoe UI"/>
              </a:rPr>
              <a:t> </a:t>
            </a:r>
            <a:r>
              <a:rPr dirty="0" sz="2200" spc="-10" b="1">
                <a:latin typeface="Segoe UI"/>
                <a:cs typeface="Segoe UI"/>
              </a:rPr>
              <a:t>quả</a:t>
            </a:r>
            <a:r>
              <a:rPr dirty="0" sz="2200" spc="10" b="1">
                <a:latin typeface="Segoe UI"/>
                <a:cs typeface="Segoe UI"/>
              </a:rPr>
              <a:t> </a:t>
            </a:r>
            <a:r>
              <a:rPr dirty="0" sz="2200" spc="-10" b="1">
                <a:latin typeface="Segoe UI"/>
                <a:cs typeface="Segoe UI"/>
              </a:rPr>
              <a:t>tìm</a:t>
            </a:r>
            <a:r>
              <a:rPr dirty="0" sz="2200" spc="-5" b="1">
                <a:latin typeface="Segoe UI"/>
                <a:cs typeface="Segoe UI"/>
              </a:rPr>
              <a:t> </a:t>
            </a:r>
            <a:r>
              <a:rPr dirty="0" sz="2200" spc="-10" b="1">
                <a:latin typeface="Segoe UI"/>
                <a:cs typeface="Segoe UI"/>
              </a:rPr>
              <a:t>kiếm</a:t>
            </a:r>
            <a:endParaRPr sz="22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6892" y="5740400"/>
            <a:ext cx="8219440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200" spc="-10">
                <a:latin typeface="Segoe UI"/>
                <a:cs typeface="Segoe UI"/>
              </a:rPr>
              <a:t>Đây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là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chức</a:t>
            </a:r>
            <a:r>
              <a:rPr dirty="0" sz="2200" spc="-1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năng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rất </a:t>
            </a:r>
            <a:r>
              <a:rPr dirty="0" sz="2200" spc="-25">
                <a:latin typeface="Segoe UI"/>
                <a:cs typeface="Segoe UI"/>
              </a:rPr>
              <a:t>hay,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nhưng</a:t>
            </a:r>
            <a:r>
              <a:rPr dirty="0" sz="2200" spc="-1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phải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sau</a:t>
            </a:r>
            <a:r>
              <a:rPr dirty="0" sz="2200" spc="1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1</a:t>
            </a:r>
            <a:r>
              <a:rPr dirty="0" sz="2200" spc="15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thời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gian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hoạt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động</a:t>
            </a:r>
            <a:endParaRPr sz="2200">
              <a:latin typeface="Segoe UI"/>
              <a:cs typeface="Segoe UI"/>
            </a:endParaRPr>
          </a:p>
          <a:p>
            <a:pPr marL="355600">
              <a:lnSpc>
                <a:spcPct val="100000"/>
              </a:lnSpc>
            </a:pPr>
            <a:r>
              <a:rPr dirty="0" sz="2200" spc="-5">
                <a:latin typeface="Segoe UI"/>
                <a:cs typeface="Segoe UI"/>
              </a:rPr>
              <a:t>+ </a:t>
            </a:r>
            <a:r>
              <a:rPr dirty="0" sz="2200" spc="-10">
                <a:latin typeface="Segoe UI"/>
                <a:cs typeface="Segoe UI"/>
              </a:rPr>
              <a:t>website</a:t>
            </a:r>
            <a:r>
              <a:rPr dirty="0" sz="2200">
                <a:latin typeface="Segoe UI"/>
                <a:cs typeface="Segoe UI"/>
              </a:rPr>
              <a:t> đã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được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index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+ user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tìm</a:t>
            </a:r>
            <a:r>
              <a:rPr dirty="0" sz="2200" spc="20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kiếm</a:t>
            </a:r>
            <a:r>
              <a:rPr dirty="0" sz="2200">
                <a:latin typeface="Segoe UI"/>
                <a:cs typeface="Segoe UI"/>
              </a:rPr>
              <a:t> thì</a:t>
            </a:r>
            <a:r>
              <a:rPr dirty="0" sz="2200" spc="15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mới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thấy</a:t>
            </a:r>
            <a:r>
              <a:rPr dirty="0" sz="2200" spc="15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kết</a:t>
            </a:r>
            <a:r>
              <a:rPr dirty="0" sz="2200">
                <a:latin typeface="Segoe UI"/>
                <a:cs typeface="Segoe UI"/>
              </a:rPr>
              <a:t> quả</a:t>
            </a:r>
            <a:endParaRPr sz="2200">
              <a:latin typeface="Segoe UI"/>
              <a:cs typeface="Segoe U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87298" y="2581275"/>
            <a:ext cx="8020050" cy="3049270"/>
            <a:chOff x="487298" y="2581275"/>
            <a:chExt cx="8020050" cy="304927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6823" y="2590800"/>
              <a:ext cx="8001000" cy="302971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92061" y="2586037"/>
              <a:ext cx="8010525" cy="3039745"/>
            </a:xfrm>
            <a:custGeom>
              <a:avLst/>
              <a:gdLst/>
              <a:ahLst/>
              <a:cxnLst/>
              <a:rect l="l" t="t" r="r" b="b"/>
              <a:pathLst>
                <a:path w="8010525" h="3039745">
                  <a:moveTo>
                    <a:pt x="0" y="3039237"/>
                  </a:moveTo>
                  <a:lnTo>
                    <a:pt x="8010525" y="3039237"/>
                  </a:lnTo>
                  <a:lnTo>
                    <a:pt x="8010525" y="0"/>
                  </a:lnTo>
                  <a:lnTo>
                    <a:pt x="0" y="0"/>
                  </a:lnTo>
                  <a:lnTo>
                    <a:pt x="0" y="303923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63612" y="318515"/>
            <a:ext cx="1233677" cy="6377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30490" y="391414"/>
            <a:ext cx="876935" cy="36766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250" spc="-10"/>
              <a:t>D</a:t>
            </a:r>
            <a:r>
              <a:rPr dirty="0" sz="2250"/>
              <a:t>E</a:t>
            </a:r>
            <a:r>
              <a:rPr dirty="0" sz="2250" spc="-15"/>
              <a:t>MO</a:t>
            </a:r>
            <a:endParaRPr sz="2250"/>
          </a:p>
        </p:txBody>
      </p:sp>
      <p:grpSp>
        <p:nvGrpSpPr>
          <p:cNvPr id="4" name="object 4"/>
          <p:cNvGrpSpPr/>
          <p:nvPr/>
        </p:nvGrpSpPr>
        <p:grpSpPr>
          <a:xfrm>
            <a:off x="1447800" y="867155"/>
            <a:ext cx="6400800" cy="5762625"/>
            <a:chOff x="1447800" y="867155"/>
            <a:chExt cx="6400800" cy="5762625"/>
          </a:xfrm>
        </p:grpSpPr>
        <p:sp>
          <p:nvSpPr>
            <p:cNvPr id="5" name="object 5"/>
            <p:cNvSpPr/>
            <p:nvPr/>
          </p:nvSpPr>
          <p:spPr>
            <a:xfrm>
              <a:off x="1447800" y="2822448"/>
              <a:ext cx="4944110" cy="1042669"/>
            </a:xfrm>
            <a:custGeom>
              <a:avLst/>
              <a:gdLst/>
              <a:ahLst/>
              <a:cxnLst/>
              <a:rect l="l" t="t" r="r" b="b"/>
              <a:pathLst>
                <a:path w="4944110" h="1042670">
                  <a:moveTo>
                    <a:pt x="4943856" y="0"/>
                  </a:moveTo>
                  <a:lnTo>
                    <a:pt x="0" y="0"/>
                  </a:lnTo>
                  <a:lnTo>
                    <a:pt x="0" y="1042415"/>
                  </a:lnTo>
                  <a:lnTo>
                    <a:pt x="4943856" y="1042415"/>
                  </a:lnTo>
                  <a:lnTo>
                    <a:pt x="49438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6336" y="867155"/>
              <a:ext cx="5443727" cy="576224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47800" y="2823971"/>
              <a:ext cx="6400800" cy="3805554"/>
            </a:xfrm>
            <a:custGeom>
              <a:avLst/>
              <a:gdLst/>
              <a:ahLst/>
              <a:cxnLst/>
              <a:rect l="l" t="t" r="r" b="b"/>
              <a:pathLst>
                <a:path w="6400800" h="3805554">
                  <a:moveTo>
                    <a:pt x="6400800" y="1042416"/>
                  </a:moveTo>
                  <a:lnTo>
                    <a:pt x="0" y="1042416"/>
                  </a:lnTo>
                  <a:lnTo>
                    <a:pt x="0" y="3805428"/>
                  </a:lnTo>
                  <a:lnTo>
                    <a:pt x="6400800" y="3805428"/>
                  </a:lnTo>
                  <a:lnTo>
                    <a:pt x="6400800" y="1042416"/>
                  </a:lnTo>
                  <a:close/>
                </a:path>
                <a:path w="6400800" h="3805554">
                  <a:moveTo>
                    <a:pt x="6400800" y="0"/>
                  </a:moveTo>
                  <a:lnTo>
                    <a:pt x="4943856" y="0"/>
                  </a:lnTo>
                  <a:lnTo>
                    <a:pt x="4943856" y="1040892"/>
                  </a:lnTo>
                  <a:lnTo>
                    <a:pt x="6400800" y="1040892"/>
                  </a:lnTo>
                  <a:lnTo>
                    <a:pt x="64008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526794" y="3370071"/>
            <a:ext cx="4298950" cy="202818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614805">
              <a:lnSpc>
                <a:spcPts val="13585"/>
              </a:lnSpc>
              <a:spcBef>
                <a:spcPts val="95"/>
              </a:spcBef>
            </a:pPr>
            <a:r>
              <a:rPr dirty="0" sz="6600" spc="-5" b="1">
                <a:solidFill>
                  <a:srgbClr val="FFFFFF"/>
                </a:solidFill>
                <a:latin typeface="Calibri"/>
                <a:cs typeface="Calibri"/>
              </a:rPr>
              <a:t>DEM</a:t>
            </a:r>
            <a:r>
              <a:rPr dirty="0" sz="11500" spc="-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endParaRPr sz="11500">
              <a:latin typeface="Calibri"/>
              <a:cs typeface="Calibri"/>
            </a:endParaRPr>
          </a:p>
          <a:p>
            <a:pPr marL="12700">
              <a:lnSpc>
                <a:spcPts val="2185"/>
              </a:lnSpc>
              <a:tabLst>
                <a:tab pos="354965" algn="l"/>
              </a:tabLst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-	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Giảng viên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demo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các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tính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năng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935479" y="867155"/>
            <a:ext cx="5796280" cy="2828925"/>
            <a:chOff x="1935479" y="867155"/>
            <a:chExt cx="5796280" cy="282892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05300" y="2950463"/>
              <a:ext cx="3425952" cy="28346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35479" y="867155"/>
              <a:ext cx="5443728" cy="2828544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36364" y="3866388"/>
            <a:ext cx="2616708" cy="2616708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13688" y="1501138"/>
            <a:ext cx="1916669" cy="527144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35495" y="190500"/>
            <a:ext cx="2204466" cy="78714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45045" y="283210"/>
            <a:ext cx="176276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TỔNG</a:t>
            </a:r>
            <a:r>
              <a:rPr dirty="0" spc="-90"/>
              <a:t> </a:t>
            </a:r>
            <a:r>
              <a:rPr dirty="0" spc="-5"/>
              <a:t>KẾT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23443" y="848791"/>
            <a:ext cx="6934200" cy="569849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2600">
                <a:solidFill>
                  <a:srgbClr val="FF5A33"/>
                </a:solidFill>
                <a:latin typeface="Wingdings"/>
                <a:cs typeface="Wingdings"/>
              </a:rPr>
              <a:t></a:t>
            </a:r>
            <a:r>
              <a:rPr dirty="0" sz="2600" spc="45">
                <a:solidFill>
                  <a:srgbClr val="FF5A33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latin typeface="Segoe UI"/>
                <a:cs typeface="Segoe UI"/>
              </a:rPr>
              <a:t>Thống</a:t>
            </a:r>
            <a:r>
              <a:rPr dirty="0" sz="2600" spc="-20">
                <a:latin typeface="Segoe UI"/>
                <a:cs typeface="Segoe UI"/>
              </a:rPr>
              <a:t> </a:t>
            </a:r>
            <a:r>
              <a:rPr dirty="0" sz="2600" spc="-25">
                <a:latin typeface="Segoe UI"/>
                <a:cs typeface="Segoe UI"/>
              </a:rPr>
              <a:t>kê</a:t>
            </a:r>
            <a:r>
              <a:rPr dirty="0" sz="2600" spc="-20">
                <a:latin typeface="Segoe UI"/>
                <a:cs typeface="Segoe UI"/>
              </a:rPr>
              <a:t> </a:t>
            </a:r>
            <a:r>
              <a:rPr dirty="0" sz="2600">
                <a:latin typeface="Segoe UI"/>
                <a:cs typeface="Segoe UI"/>
              </a:rPr>
              <a:t>đo</a:t>
            </a:r>
            <a:r>
              <a:rPr dirty="0" sz="2600" spc="-5">
                <a:latin typeface="Segoe UI"/>
                <a:cs typeface="Segoe UI"/>
              </a:rPr>
              <a:t> </a:t>
            </a:r>
            <a:r>
              <a:rPr dirty="0" sz="2600">
                <a:latin typeface="Segoe UI"/>
                <a:cs typeface="Segoe UI"/>
              </a:rPr>
              <a:t>lường</a:t>
            </a:r>
            <a:r>
              <a:rPr dirty="0" sz="2600" spc="-60">
                <a:latin typeface="Segoe UI"/>
                <a:cs typeface="Segoe UI"/>
              </a:rPr>
              <a:t> </a:t>
            </a:r>
            <a:r>
              <a:rPr dirty="0" sz="2600" spc="-5">
                <a:latin typeface="Segoe UI"/>
                <a:cs typeface="Segoe UI"/>
              </a:rPr>
              <a:t>website</a:t>
            </a:r>
            <a:endParaRPr sz="2600">
              <a:latin typeface="Segoe UI"/>
              <a:cs typeface="Segoe UI"/>
            </a:endParaRPr>
          </a:p>
          <a:p>
            <a:pPr marL="756285" indent="-457834">
              <a:lnSpc>
                <a:spcPct val="100000"/>
              </a:lnSpc>
              <a:spcBef>
                <a:spcPts val="280"/>
              </a:spcBef>
              <a:buClr>
                <a:srgbClr val="FF5A33"/>
              </a:buClr>
              <a:buAutoNum type="arabicPeriod"/>
              <a:tabLst>
                <a:tab pos="756285" algn="l"/>
                <a:tab pos="756920" algn="l"/>
              </a:tabLst>
            </a:pPr>
            <a:r>
              <a:rPr dirty="0" sz="2200" spc="-5">
                <a:latin typeface="Segoe UI"/>
                <a:cs typeface="Segoe UI"/>
              </a:rPr>
              <a:t>Giới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thiệu,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đăng</a:t>
            </a:r>
            <a:r>
              <a:rPr dirty="0" sz="2200" spc="2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ký</a:t>
            </a:r>
            <a:r>
              <a:rPr dirty="0" sz="2200" spc="-1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sử</a:t>
            </a:r>
            <a:r>
              <a:rPr dirty="0" sz="2200" spc="-15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dụng</a:t>
            </a:r>
            <a:r>
              <a:rPr dirty="0" sz="2200" spc="20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Google</a:t>
            </a:r>
            <a:r>
              <a:rPr dirty="0" sz="2200" spc="2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Analytics</a:t>
            </a:r>
            <a:r>
              <a:rPr dirty="0" sz="2200" spc="2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(GA)</a:t>
            </a:r>
            <a:endParaRPr sz="2200">
              <a:latin typeface="Segoe UI"/>
              <a:cs typeface="Segoe UI"/>
            </a:endParaRPr>
          </a:p>
          <a:p>
            <a:pPr marL="756285" indent="-457834">
              <a:lnSpc>
                <a:spcPct val="100000"/>
              </a:lnSpc>
              <a:spcBef>
                <a:spcPts val="265"/>
              </a:spcBef>
              <a:buClr>
                <a:srgbClr val="FF5A33"/>
              </a:buClr>
              <a:buAutoNum type="arabicPeriod"/>
              <a:tabLst>
                <a:tab pos="756285" algn="l"/>
                <a:tab pos="756920" algn="l"/>
              </a:tabLst>
            </a:pPr>
            <a:r>
              <a:rPr dirty="0" sz="2200" spc="-5">
                <a:latin typeface="Segoe UI"/>
                <a:cs typeface="Segoe UI"/>
              </a:rPr>
              <a:t>Tạo </a:t>
            </a:r>
            <a:r>
              <a:rPr dirty="0" sz="2200" spc="-10">
                <a:latin typeface="Segoe UI"/>
                <a:cs typeface="Segoe UI"/>
              </a:rPr>
              <a:t>luồng</a:t>
            </a:r>
            <a:r>
              <a:rPr dirty="0" sz="2200" spc="2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dữ</a:t>
            </a:r>
            <a:r>
              <a:rPr dirty="0" sz="2200" spc="-10">
                <a:latin typeface="Segoe UI"/>
                <a:cs typeface="Segoe UI"/>
              </a:rPr>
              <a:t> liệu</a:t>
            </a:r>
            <a:r>
              <a:rPr dirty="0" sz="2200" spc="4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,</a:t>
            </a:r>
            <a:r>
              <a:rPr dirty="0" sz="2200" spc="-1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lấy</a:t>
            </a:r>
            <a:r>
              <a:rPr dirty="0" sz="2200" spc="15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mã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những</a:t>
            </a:r>
            <a:r>
              <a:rPr dirty="0" sz="2200" spc="-10">
                <a:latin typeface="Segoe UI"/>
                <a:cs typeface="Segoe UI"/>
              </a:rPr>
              <a:t> GA</a:t>
            </a:r>
            <a:endParaRPr sz="2200">
              <a:latin typeface="Segoe UI"/>
              <a:cs typeface="Segoe UI"/>
            </a:endParaRPr>
          </a:p>
          <a:p>
            <a:pPr marL="756285" indent="-457834">
              <a:lnSpc>
                <a:spcPct val="100000"/>
              </a:lnSpc>
              <a:spcBef>
                <a:spcPts val="265"/>
              </a:spcBef>
              <a:buClr>
                <a:srgbClr val="FF5A33"/>
              </a:buClr>
              <a:buAutoNum type="arabicPeriod"/>
              <a:tabLst>
                <a:tab pos="756285" algn="l"/>
                <a:tab pos="756920" algn="l"/>
              </a:tabLst>
            </a:pPr>
            <a:r>
              <a:rPr dirty="0" sz="2200" spc="-10">
                <a:latin typeface="Segoe UI"/>
                <a:cs typeface="Segoe UI"/>
              </a:rPr>
              <a:t>Chèn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mã</a:t>
            </a:r>
            <a:r>
              <a:rPr dirty="0" sz="2200" spc="20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GA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15">
                <a:latin typeface="Segoe UI"/>
                <a:cs typeface="Segoe UI"/>
              </a:rPr>
              <a:t>vào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trang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20">
                <a:latin typeface="Segoe UI"/>
                <a:cs typeface="Segoe UI"/>
              </a:rPr>
              <a:t>và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kiểm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tra </a:t>
            </a:r>
            <a:r>
              <a:rPr dirty="0" sz="2200" spc="-5">
                <a:latin typeface="Segoe UI"/>
                <a:cs typeface="Segoe UI"/>
              </a:rPr>
              <a:t>hoạt</a:t>
            </a:r>
            <a:r>
              <a:rPr dirty="0" sz="2200" spc="2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động</a:t>
            </a:r>
            <a:endParaRPr sz="2200">
              <a:latin typeface="Segoe UI"/>
              <a:cs typeface="Segoe UI"/>
            </a:endParaRPr>
          </a:p>
          <a:p>
            <a:pPr marL="756285" indent="-457834">
              <a:lnSpc>
                <a:spcPct val="100000"/>
              </a:lnSpc>
              <a:spcBef>
                <a:spcPts val="265"/>
              </a:spcBef>
              <a:buClr>
                <a:srgbClr val="FF5A33"/>
              </a:buClr>
              <a:buAutoNum type="arabicPeriod"/>
              <a:tabLst>
                <a:tab pos="756285" algn="l"/>
                <a:tab pos="756920" algn="l"/>
              </a:tabLst>
            </a:pPr>
            <a:r>
              <a:rPr dirty="0" sz="2200" spc="-5">
                <a:latin typeface="Segoe UI"/>
                <a:cs typeface="Segoe UI"/>
              </a:rPr>
              <a:t>Thống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30">
                <a:latin typeface="Segoe UI"/>
                <a:cs typeface="Segoe UI"/>
              </a:rPr>
              <a:t>kê</a:t>
            </a:r>
            <a:r>
              <a:rPr dirty="0" sz="2200" spc="-1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thời gian</a:t>
            </a:r>
            <a:r>
              <a:rPr dirty="0" sz="2200" spc="1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thực</a:t>
            </a:r>
            <a:endParaRPr sz="2200">
              <a:latin typeface="Segoe UI"/>
              <a:cs typeface="Segoe UI"/>
            </a:endParaRPr>
          </a:p>
          <a:p>
            <a:pPr marL="756285" indent="-457834">
              <a:lnSpc>
                <a:spcPct val="100000"/>
              </a:lnSpc>
              <a:spcBef>
                <a:spcPts val="265"/>
              </a:spcBef>
              <a:buClr>
                <a:srgbClr val="FF5A33"/>
              </a:buClr>
              <a:buAutoNum type="arabicPeriod"/>
              <a:tabLst>
                <a:tab pos="756285" algn="l"/>
                <a:tab pos="756920" algn="l"/>
              </a:tabLst>
            </a:pPr>
            <a:r>
              <a:rPr dirty="0" sz="2200" spc="-5">
                <a:latin typeface="Segoe UI"/>
                <a:cs typeface="Segoe UI"/>
              </a:rPr>
              <a:t>Thống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30">
                <a:latin typeface="Segoe UI"/>
                <a:cs typeface="Segoe UI"/>
              </a:rPr>
              <a:t>kê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tổng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quan</a:t>
            </a:r>
            <a:r>
              <a:rPr dirty="0" sz="2200" spc="15">
                <a:latin typeface="Segoe UI"/>
                <a:cs typeface="Segoe UI"/>
              </a:rPr>
              <a:t> </a:t>
            </a:r>
            <a:r>
              <a:rPr dirty="0" sz="2200" spc="-20">
                <a:latin typeface="Segoe UI"/>
                <a:cs typeface="Segoe UI"/>
              </a:rPr>
              <a:t>và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chi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tiết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về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người </a:t>
            </a:r>
            <a:r>
              <a:rPr dirty="0" sz="2200" spc="-10">
                <a:latin typeface="Segoe UI"/>
                <a:cs typeface="Segoe UI"/>
              </a:rPr>
              <a:t>xem</a:t>
            </a:r>
            <a:endParaRPr sz="2200">
              <a:latin typeface="Segoe UI"/>
              <a:cs typeface="Segoe UI"/>
            </a:endParaRPr>
          </a:p>
          <a:p>
            <a:pPr marL="756285" indent="-457834">
              <a:lnSpc>
                <a:spcPct val="100000"/>
              </a:lnSpc>
              <a:spcBef>
                <a:spcPts val="265"/>
              </a:spcBef>
              <a:buClr>
                <a:srgbClr val="FF5A33"/>
              </a:buClr>
              <a:buAutoNum type="arabicPeriod"/>
              <a:tabLst>
                <a:tab pos="756285" algn="l"/>
                <a:tab pos="756920" algn="l"/>
              </a:tabLst>
            </a:pPr>
            <a:r>
              <a:rPr dirty="0" sz="2200" spc="-5">
                <a:latin typeface="Segoe UI"/>
                <a:cs typeface="Segoe UI"/>
              </a:rPr>
              <a:t>Thống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30">
                <a:latin typeface="Segoe UI"/>
                <a:cs typeface="Segoe UI"/>
              </a:rPr>
              <a:t>kê</a:t>
            </a:r>
            <a:r>
              <a:rPr dirty="0" sz="2200" spc="-5">
                <a:latin typeface="Segoe UI"/>
                <a:cs typeface="Segoe UI"/>
              </a:rPr>
              <a:t> tổng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quan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20">
                <a:latin typeface="Segoe UI"/>
                <a:cs typeface="Segoe UI"/>
              </a:rPr>
              <a:t>và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chi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tiết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về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công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nghệ</a:t>
            </a:r>
            <a:endParaRPr sz="2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dirty="0" sz="2600">
                <a:solidFill>
                  <a:srgbClr val="FF5A33"/>
                </a:solidFill>
                <a:latin typeface="Wingdings"/>
                <a:cs typeface="Wingdings"/>
              </a:rPr>
              <a:t></a:t>
            </a:r>
            <a:r>
              <a:rPr dirty="0" sz="2600" spc="45">
                <a:solidFill>
                  <a:srgbClr val="FF5A33"/>
                </a:solidFill>
                <a:latin typeface="Times New Roman"/>
                <a:cs typeface="Times New Roman"/>
              </a:rPr>
              <a:t> </a:t>
            </a:r>
            <a:r>
              <a:rPr dirty="0" sz="2600" spc="-70">
                <a:latin typeface="Segoe UI"/>
                <a:cs typeface="Segoe UI"/>
              </a:rPr>
              <a:t>Tăng</a:t>
            </a:r>
            <a:r>
              <a:rPr dirty="0" sz="2600" spc="-5">
                <a:latin typeface="Segoe UI"/>
                <a:cs typeface="Segoe UI"/>
              </a:rPr>
              <a:t> </a:t>
            </a:r>
            <a:r>
              <a:rPr dirty="0" sz="2600">
                <a:latin typeface="Segoe UI"/>
                <a:cs typeface="Segoe UI"/>
              </a:rPr>
              <a:t>hiệu</a:t>
            </a:r>
            <a:r>
              <a:rPr dirty="0" sz="2600" spc="-15">
                <a:latin typeface="Segoe UI"/>
                <a:cs typeface="Segoe UI"/>
              </a:rPr>
              <a:t> </a:t>
            </a:r>
            <a:r>
              <a:rPr dirty="0" sz="2600">
                <a:latin typeface="Segoe UI"/>
                <a:cs typeface="Segoe UI"/>
              </a:rPr>
              <a:t>quả</a:t>
            </a:r>
            <a:r>
              <a:rPr dirty="0" sz="2600" spc="-25">
                <a:latin typeface="Segoe UI"/>
                <a:cs typeface="Segoe UI"/>
              </a:rPr>
              <a:t> </a:t>
            </a:r>
            <a:r>
              <a:rPr dirty="0" sz="2600">
                <a:latin typeface="Segoe UI"/>
                <a:cs typeface="Segoe UI"/>
              </a:rPr>
              <a:t>hoạt</a:t>
            </a:r>
            <a:r>
              <a:rPr dirty="0" sz="2600" spc="-5">
                <a:latin typeface="Segoe UI"/>
                <a:cs typeface="Segoe UI"/>
              </a:rPr>
              <a:t> </a:t>
            </a:r>
            <a:r>
              <a:rPr dirty="0" sz="2600">
                <a:latin typeface="Segoe UI"/>
                <a:cs typeface="Segoe UI"/>
              </a:rPr>
              <a:t>động</a:t>
            </a:r>
            <a:r>
              <a:rPr dirty="0" sz="2600" spc="-25">
                <a:latin typeface="Segoe UI"/>
                <a:cs typeface="Segoe UI"/>
              </a:rPr>
              <a:t> </a:t>
            </a:r>
            <a:r>
              <a:rPr dirty="0" sz="2600" spc="-5">
                <a:latin typeface="Segoe UI"/>
                <a:cs typeface="Segoe UI"/>
              </a:rPr>
              <a:t>website</a:t>
            </a:r>
            <a:endParaRPr sz="2600">
              <a:latin typeface="Segoe UI"/>
              <a:cs typeface="Segoe UI"/>
            </a:endParaRPr>
          </a:p>
          <a:p>
            <a:pPr marL="756285" indent="-457834">
              <a:lnSpc>
                <a:spcPct val="100000"/>
              </a:lnSpc>
              <a:spcBef>
                <a:spcPts val="280"/>
              </a:spcBef>
              <a:buClr>
                <a:srgbClr val="FF5A33"/>
              </a:buClr>
              <a:buAutoNum type="arabicPeriod"/>
              <a:tabLst>
                <a:tab pos="756285" algn="l"/>
                <a:tab pos="756920" algn="l"/>
              </a:tabLst>
            </a:pPr>
            <a:r>
              <a:rPr dirty="0" sz="2200" spc="-5">
                <a:latin typeface="Segoe UI"/>
                <a:cs typeface="Segoe UI"/>
              </a:rPr>
              <a:t>Giới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thiệu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Google</a:t>
            </a:r>
            <a:r>
              <a:rPr dirty="0" sz="2200" spc="20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Search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Console</a:t>
            </a:r>
            <a:r>
              <a:rPr dirty="0" sz="2200" spc="2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(GSC)</a:t>
            </a:r>
            <a:endParaRPr sz="2200">
              <a:latin typeface="Segoe UI"/>
              <a:cs typeface="Segoe UI"/>
            </a:endParaRPr>
          </a:p>
          <a:p>
            <a:pPr marL="756285" indent="-457834">
              <a:lnSpc>
                <a:spcPct val="100000"/>
              </a:lnSpc>
              <a:spcBef>
                <a:spcPts val="265"/>
              </a:spcBef>
              <a:buClr>
                <a:srgbClr val="FF5A33"/>
              </a:buClr>
              <a:buAutoNum type="arabicPeriod"/>
              <a:tabLst>
                <a:tab pos="756285" algn="l"/>
                <a:tab pos="756920" algn="l"/>
              </a:tabLst>
            </a:pPr>
            <a:r>
              <a:rPr dirty="0" sz="2200" spc="-5">
                <a:latin typeface="Segoe UI"/>
                <a:cs typeface="Segoe UI"/>
              </a:rPr>
              <a:t>Tầm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quan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trọng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của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GSC</a:t>
            </a:r>
            <a:endParaRPr sz="2200">
              <a:latin typeface="Segoe UI"/>
              <a:cs typeface="Segoe UI"/>
            </a:endParaRPr>
          </a:p>
          <a:p>
            <a:pPr marL="756285" indent="-457834">
              <a:lnSpc>
                <a:spcPct val="100000"/>
              </a:lnSpc>
              <a:spcBef>
                <a:spcPts val="265"/>
              </a:spcBef>
              <a:buClr>
                <a:srgbClr val="FF5A33"/>
              </a:buClr>
              <a:buAutoNum type="arabicPeriod"/>
              <a:tabLst>
                <a:tab pos="756285" algn="l"/>
                <a:tab pos="756920" algn="l"/>
              </a:tabLst>
            </a:pPr>
            <a:r>
              <a:rPr dirty="0" sz="2200" spc="-5">
                <a:latin typeface="Segoe UI"/>
                <a:cs typeface="Segoe UI"/>
              </a:rPr>
              <a:t>Xác</a:t>
            </a:r>
            <a:r>
              <a:rPr dirty="0" sz="2200" spc="-2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minh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website</a:t>
            </a:r>
            <a:r>
              <a:rPr dirty="0" sz="2200" spc="-1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với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GSC</a:t>
            </a:r>
            <a:endParaRPr sz="2200">
              <a:latin typeface="Segoe UI"/>
              <a:cs typeface="Segoe UI"/>
            </a:endParaRPr>
          </a:p>
          <a:p>
            <a:pPr marL="756285" indent="-457834">
              <a:lnSpc>
                <a:spcPct val="100000"/>
              </a:lnSpc>
              <a:spcBef>
                <a:spcPts val="265"/>
              </a:spcBef>
              <a:buClr>
                <a:srgbClr val="FF5A33"/>
              </a:buClr>
              <a:buAutoNum type="arabicPeriod"/>
              <a:tabLst>
                <a:tab pos="756285" algn="l"/>
                <a:tab pos="756920" algn="l"/>
              </a:tabLst>
            </a:pPr>
            <a:r>
              <a:rPr dirty="0" sz="2200" spc="-5">
                <a:latin typeface="Segoe UI"/>
                <a:cs typeface="Segoe UI"/>
              </a:rPr>
              <a:t>Xem các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lỗi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bảo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mật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trong</a:t>
            </a:r>
            <a:r>
              <a:rPr dirty="0" sz="2200" spc="-5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website</a:t>
            </a:r>
            <a:endParaRPr sz="2200">
              <a:latin typeface="Segoe UI"/>
              <a:cs typeface="Segoe UI"/>
            </a:endParaRPr>
          </a:p>
          <a:p>
            <a:pPr marL="756285" indent="-457834">
              <a:lnSpc>
                <a:spcPct val="100000"/>
              </a:lnSpc>
              <a:spcBef>
                <a:spcPts val="265"/>
              </a:spcBef>
              <a:buClr>
                <a:srgbClr val="FF5A33"/>
              </a:buClr>
              <a:buAutoNum type="arabicPeriod"/>
              <a:tabLst>
                <a:tab pos="756285" algn="l"/>
                <a:tab pos="756920" algn="l"/>
              </a:tabLst>
            </a:pPr>
            <a:r>
              <a:rPr dirty="0" sz="2200" spc="-70">
                <a:latin typeface="Segoe UI"/>
                <a:cs typeface="Segoe UI"/>
              </a:rPr>
              <a:t>Yêu</a:t>
            </a:r>
            <a:r>
              <a:rPr dirty="0" sz="2200" spc="-5">
                <a:latin typeface="Segoe UI"/>
                <a:cs typeface="Segoe UI"/>
              </a:rPr>
              <a:t> cầu </a:t>
            </a:r>
            <a:r>
              <a:rPr dirty="0" sz="2200" spc="-10">
                <a:latin typeface="Segoe UI"/>
                <a:cs typeface="Segoe UI"/>
              </a:rPr>
              <a:t>lập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chỉ</a:t>
            </a:r>
            <a:r>
              <a:rPr dirty="0" sz="2200" spc="-10">
                <a:latin typeface="Segoe UI"/>
                <a:cs typeface="Segoe UI"/>
              </a:rPr>
              <a:t> mục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trang</a:t>
            </a:r>
            <a:r>
              <a:rPr dirty="0" sz="2200" spc="15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web</a:t>
            </a:r>
            <a:endParaRPr sz="2200">
              <a:latin typeface="Segoe UI"/>
              <a:cs typeface="Segoe UI"/>
            </a:endParaRPr>
          </a:p>
          <a:p>
            <a:pPr marL="756285" indent="-457834">
              <a:lnSpc>
                <a:spcPct val="100000"/>
              </a:lnSpc>
              <a:spcBef>
                <a:spcPts val="265"/>
              </a:spcBef>
              <a:buClr>
                <a:srgbClr val="FF5A33"/>
              </a:buClr>
              <a:buAutoNum type="arabicPeriod"/>
              <a:tabLst>
                <a:tab pos="756285" algn="l"/>
                <a:tab pos="756920" algn="l"/>
              </a:tabLst>
            </a:pPr>
            <a:r>
              <a:rPr dirty="0" sz="2200" spc="-5">
                <a:latin typeface="Segoe UI"/>
                <a:cs typeface="Segoe UI"/>
              </a:rPr>
              <a:t>Xem thao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tác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thủ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công</a:t>
            </a:r>
            <a:endParaRPr sz="2200">
              <a:latin typeface="Segoe UI"/>
              <a:cs typeface="Segoe UI"/>
            </a:endParaRPr>
          </a:p>
          <a:p>
            <a:pPr marL="756285" indent="-457834">
              <a:lnSpc>
                <a:spcPct val="100000"/>
              </a:lnSpc>
              <a:spcBef>
                <a:spcPts val="265"/>
              </a:spcBef>
              <a:buClr>
                <a:srgbClr val="FF5A33"/>
              </a:buClr>
              <a:buAutoNum type="arabicPeriod"/>
              <a:tabLst>
                <a:tab pos="756285" algn="l"/>
                <a:tab pos="756920" algn="l"/>
              </a:tabLst>
            </a:pPr>
            <a:r>
              <a:rPr dirty="0" sz="2200" spc="-5">
                <a:latin typeface="Segoe UI"/>
                <a:cs typeface="Segoe UI"/>
              </a:rPr>
              <a:t>Xem các</a:t>
            </a:r>
            <a:r>
              <a:rPr dirty="0" sz="2200" spc="-1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từ</a:t>
            </a:r>
            <a:r>
              <a:rPr dirty="0" sz="2200" spc="-10">
                <a:latin typeface="Segoe UI"/>
                <a:cs typeface="Segoe UI"/>
              </a:rPr>
              <a:t> khoá tìm</a:t>
            </a:r>
            <a:r>
              <a:rPr dirty="0" sz="2200" spc="10">
                <a:latin typeface="Segoe UI"/>
                <a:cs typeface="Segoe UI"/>
              </a:rPr>
              <a:t> </a:t>
            </a:r>
            <a:r>
              <a:rPr dirty="0" sz="2200" spc="-10">
                <a:latin typeface="Segoe UI"/>
                <a:cs typeface="Segoe UI"/>
              </a:rPr>
              <a:t>kiếm</a:t>
            </a:r>
            <a:endParaRPr sz="22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852927" cy="684580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3127" y="12190"/>
              <a:ext cx="8500872" cy="683361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0540" y="4933187"/>
              <a:ext cx="5017770" cy="192252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95300" y="2898647"/>
              <a:ext cx="2653665" cy="1995170"/>
            </a:xfrm>
            <a:custGeom>
              <a:avLst/>
              <a:gdLst/>
              <a:ahLst/>
              <a:cxnLst/>
              <a:rect l="l" t="t" r="r" b="b"/>
              <a:pathLst>
                <a:path w="2653665" h="1995170">
                  <a:moveTo>
                    <a:pt x="169100" y="1136650"/>
                  </a:moveTo>
                  <a:lnTo>
                    <a:pt x="166192" y="1060767"/>
                  </a:lnTo>
                  <a:lnTo>
                    <a:pt x="163322" y="1014831"/>
                  </a:lnTo>
                  <a:lnTo>
                    <a:pt x="159626" y="964438"/>
                  </a:lnTo>
                  <a:lnTo>
                    <a:pt x="155232" y="910247"/>
                  </a:lnTo>
                  <a:lnTo>
                    <a:pt x="150215" y="852906"/>
                  </a:lnTo>
                  <a:lnTo>
                    <a:pt x="144691" y="793064"/>
                  </a:lnTo>
                  <a:lnTo>
                    <a:pt x="138734" y="731367"/>
                  </a:lnTo>
                  <a:lnTo>
                    <a:pt x="132473" y="668477"/>
                  </a:lnTo>
                  <a:lnTo>
                    <a:pt x="125984" y="605053"/>
                  </a:lnTo>
                  <a:lnTo>
                    <a:pt x="119380" y="541718"/>
                  </a:lnTo>
                  <a:lnTo>
                    <a:pt x="112763" y="479158"/>
                  </a:lnTo>
                  <a:lnTo>
                    <a:pt x="106210" y="418007"/>
                  </a:lnTo>
                  <a:lnTo>
                    <a:pt x="88036" y="249555"/>
                  </a:lnTo>
                  <a:lnTo>
                    <a:pt x="82804" y="200583"/>
                  </a:lnTo>
                  <a:lnTo>
                    <a:pt x="78143" y="156273"/>
                  </a:lnTo>
                  <a:lnTo>
                    <a:pt x="74142" y="117297"/>
                  </a:lnTo>
                  <a:lnTo>
                    <a:pt x="70929" y="84289"/>
                  </a:lnTo>
                  <a:lnTo>
                    <a:pt x="68592" y="57912"/>
                  </a:lnTo>
                  <a:lnTo>
                    <a:pt x="0" y="0"/>
                  </a:lnTo>
                  <a:lnTo>
                    <a:pt x="85750" y="1400556"/>
                  </a:lnTo>
                  <a:lnTo>
                    <a:pt x="89103" y="1377327"/>
                  </a:lnTo>
                  <a:lnTo>
                    <a:pt x="98679" y="1359827"/>
                  </a:lnTo>
                  <a:lnTo>
                    <a:pt x="128054" y="1324991"/>
                  </a:lnTo>
                  <a:lnTo>
                    <a:pt x="157111" y="1261973"/>
                  </a:lnTo>
                  <a:lnTo>
                    <a:pt x="166281" y="1209230"/>
                  </a:lnTo>
                  <a:lnTo>
                    <a:pt x="169100" y="1136650"/>
                  </a:lnTo>
                  <a:close/>
                </a:path>
                <a:path w="2653665" h="1995170">
                  <a:moveTo>
                    <a:pt x="2653284" y="1903476"/>
                  </a:moveTo>
                  <a:lnTo>
                    <a:pt x="2607945" y="1735836"/>
                  </a:lnTo>
                  <a:lnTo>
                    <a:pt x="2607945" y="1293876"/>
                  </a:lnTo>
                  <a:lnTo>
                    <a:pt x="2290699" y="958596"/>
                  </a:lnTo>
                  <a:lnTo>
                    <a:pt x="1610995" y="760476"/>
                  </a:lnTo>
                  <a:lnTo>
                    <a:pt x="591273" y="318516"/>
                  </a:lnTo>
                  <a:lnTo>
                    <a:pt x="70104" y="59436"/>
                  </a:lnTo>
                  <a:lnTo>
                    <a:pt x="409994" y="1217676"/>
                  </a:lnTo>
                  <a:lnTo>
                    <a:pt x="1112393" y="1583436"/>
                  </a:lnTo>
                  <a:lnTo>
                    <a:pt x="2200148" y="1994916"/>
                  </a:lnTo>
                  <a:lnTo>
                    <a:pt x="2653284" y="19034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9" y="2542032"/>
              <a:ext cx="3326891" cy="397306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199" y="4981954"/>
              <a:ext cx="1711452" cy="18760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65704" y="190500"/>
            <a:ext cx="5874258" cy="78714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4619" y="283210"/>
            <a:ext cx="542988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GIỚI</a:t>
            </a:r>
            <a:r>
              <a:rPr dirty="0" spc="-25"/>
              <a:t> </a:t>
            </a:r>
            <a:r>
              <a:rPr dirty="0" spc="-5"/>
              <a:t>THIỆU</a:t>
            </a:r>
            <a:r>
              <a:rPr dirty="0" spc="-25"/>
              <a:t> </a:t>
            </a:r>
            <a:r>
              <a:rPr dirty="0" spc="-5"/>
              <a:t>GOOGLE</a:t>
            </a:r>
            <a:r>
              <a:rPr dirty="0" spc="-25"/>
              <a:t> </a:t>
            </a:r>
            <a:r>
              <a:rPr dirty="0" spc="-20"/>
              <a:t>ANALYTICS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9292" y="1244549"/>
            <a:ext cx="8068309" cy="2440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55600" marR="5080" indent="-34290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400" spc="-5">
                <a:latin typeface="Segoe UI"/>
                <a:cs typeface="Segoe UI"/>
              </a:rPr>
              <a:t>Google </a:t>
            </a:r>
            <a:r>
              <a:rPr dirty="0" sz="2400">
                <a:latin typeface="Segoe UI"/>
                <a:cs typeface="Segoe UI"/>
              </a:rPr>
              <a:t>Analytic </a:t>
            </a:r>
            <a:r>
              <a:rPr dirty="0" sz="2400" spc="-5">
                <a:latin typeface="Segoe UI"/>
                <a:cs typeface="Segoe UI"/>
              </a:rPr>
              <a:t>(</a:t>
            </a:r>
            <a:r>
              <a:rPr dirty="0" sz="2400" spc="-5" b="1">
                <a:latin typeface="Segoe UI"/>
                <a:cs typeface="Segoe UI"/>
              </a:rPr>
              <a:t>GA</a:t>
            </a:r>
            <a:r>
              <a:rPr dirty="0" sz="2400" spc="-5">
                <a:latin typeface="Segoe UI"/>
                <a:cs typeface="Segoe UI"/>
              </a:rPr>
              <a:t>) là </a:t>
            </a:r>
            <a:r>
              <a:rPr dirty="0" sz="2400">
                <a:latin typeface="Segoe UI"/>
                <a:cs typeface="Segoe UI"/>
              </a:rPr>
              <a:t>công cụ </a:t>
            </a:r>
            <a:r>
              <a:rPr dirty="0" sz="2400" spc="-5">
                <a:latin typeface="Segoe UI"/>
                <a:cs typeface="Segoe UI"/>
              </a:rPr>
              <a:t>giúp </a:t>
            </a:r>
            <a:r>
              <a:rPr dirty="0" sz="2400">
                <a:latin typeface="Segoe UI"/>
                <a:cs typeface="Segoe UI"/>
              </a:rPr>
              <a:t>phân tích, thống </a:t>
            </a:r>
            <a:r>
              <a:rPr dirty="0" sz="2400" spc="-70">
                <a:latin typeface="Segoe UI"/>
                <a:cs typeface="Segoe UI"/>
              </a:rPr>
              <a:t>kê </a:t>
            </a:r>
            <a:r>
              <a:rPr dirty="0" sz="2400" spc="-64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thông</a:t>
            </a:r>
            <a:r>
              <a:rPr dirty="0" sz="2400" spc="47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tin</a:t>
            </a:r>
            <a:r>
              <a:rPr dirty="0" sz="2400" spc="49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truy</a:t>
            </a:r>
            <a:r>
              <a:rPr dirty="0" sz="2400" spc="484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cập</a:t>
            </a:r>
            <a:r>
              <a:rPr dirty="0" sz="2400" spc="480">
                <a:latin typeface="Segoe UI"/>
                <a:cs typeface="Segoe UI"/>
              </a:rPr>
              <a:t> </a:t>
            </a:r>
            <a:r>
              <a:rPr dirty="0" sz="2400" spc="-10">
                <a:latin typeface="Segoe UI"/>
                <a:cs typeface="Segoe UI"/>
              </a:rPr>
              <a:t>website</a:t>
            </a:r>
            <a:r>
              <a:rPr dirty="0" sz="2400" spc="49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rất</a:t>
            </a:r>
            <a:r>
              <a:rPr dirty="0" sz="2400" spc="484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tốt.</a:t>
            </a:r>
            <a:r>
              <a:rPr dirty="0" sz="2400" spc="484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Đây</a:t>
            </a:r>
            <a:r>
              <a:rPr dirty="0" sz="2400" spc="49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là</a:t>
            </a:r>
            <a:r>
              <a:rPr dirty="0" sz="2400" spc="49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công</a:t>
            </a:r>
            <a:r>
              <a:rPr dirty="0" sz="2400" spc="49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cụ</a:t>
            </a:r>
            <a:r>
              <a:rPr dirty="0" sz="2400" spc="480">
                <a:latin typeface="Segoe UI"/>
                <a:cs typeface="Segoe UI"/>
              </a:rPr>
              <a:t> </a:t>
            </a:r>
            <a:r>
              <a:rPr dirty="0" sz="2400" spc="5">
                <a:latin typeface="Segoe UI"/>
                <a:cs typeface="Segoe UI"/>
              </a:rPr>
              <a:t>rất </a:t>
            </a:r>
            <a:r>
              <a:rPr dirty="0" sz="2400" spc="-64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quan</a:t>
            </a:r>
            <a:r>
              <a:rPr dirty="0" sz="2400" spc="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trọng</a:t>
            </a:r>
            <a:r>
              <a:rPr dirty="0" sz="2400" spc="1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với</a:t>
            </a:r>
            <a:r>
              <a:rPr dirty="0" sz="2400" spc="1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người</a:t>
            </a:r>
            <a:r>
              <a:rPr dirty="0" sz="2400" spc="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quản</a:t>
            </a:r>
            <a:r>
              <a:rPr dirty="0" sz="2400" spc="2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trị </a:t>
            </a:r>
            <a:r>
              <a:rPr dirty="0" sz="2400" spc="-5">
                <a:latin typeface="Segoe UI"/>
                <a:cs typeface="Segoe UI"/>
              </a:rPr>
              <a:t>website.</a:t>
            </a:r>
            <a:endParaRPr sz="2400">
              <a:latin typeface="Segoe UI"/>
              <a:cs typeface="Segoe UI"/>
            </a:endParaRPr>
          </a:p>
          <a:p>
            <a:pPr algn="just" marL="355600" indent="-342900">
              <a:lnSpc>
                <a:spcPct val="100000"/>
              </a:lnSpc>
              <a:spcBef>
                <a:spcPts val="580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400" spc="-5">
                <a:latin typeface="Segoe UI"/>
                <a:cs typeface="Segoe UI"/>
              </a:rPr>
              <a:t>Google</a:t>
            </a:r>
            <a:r>
              <a:rPr dirty="0" sz="2400" spc="1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Analytic</a:t>
            </a:r>
            <a:r>
              <a:rPr dirty="0" sz="2400" spc="20">
                <a:latin typeface="Segoe UI"/>
                <a:cs typeface="Segoe UI"/>
              </a:rPr>
              <a:t> </a:t>
            </a:r>
            <a:r>
              <a:rPr dirty="0" sz="2400" spc="-15">
                <a:latin typeface="Segoe UI"/>
                <a:cs typeface="Segoe UI"/>
              </a:rPr>
              <a:t>hoàn</a:t>
            </a:r>
            <a:r>
              <a:rPr dirty="0" sz="2400" spc="20">
                <a:latin typeface="Segoe UI"/>
                <a:cs typeface="Segoe UI"/>
              </a:rPr>
              <a:t> </a:t>
            </a:r>
            <a:r>
              <a:rPr dirty="0" sz="2400" spc="-15">
                <a:latin typeface="Segoe UI"/>
                <a:cs typeface="Segoe UI"/>
              </a:rPr>
              <a:t>toàn</a:t>
            </a:r>
            <a:r>
              <a:rPr dirty="0" sz="2400" spc="10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miễn</a:t>
            </a:r>
            <a:r>
              <a:rPr dirty="0" sz="2400" spc="10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phí.</a:t>
            </a:r>
            <a:endParaRPr sz="2400">
              <a:latin typeface="Segoe UI"/>
              <a:cs typeface="Segoe UI"/>
            </a:endParaRPr>
          </a:p>
          <a:p>
            <a:pPr algn="just" marL="355600" indent="-342900">
              <a:lnSpc>
                <a:spcPct val="100000"/>
              </a:lnSpc>
              <a:spcBef>
                <a:spcPts val="580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400">
                <a:latin typeface="Segoe UI"/>
                <a:cs typeface="Segoe UI"/>
              </a:rPr>
              <a:t>Cài</a:t>
            </a:r>
            <a:r>
              <a:rPr dirty="0" sz="2400" spc="-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đặt </a:t>
            </a:r>
            <a:r>
              <a:rPr dirty="0" sz="2400" spc="-5">
                <a:latin typeface="Segoe UI"/>
                <a:cs typeface="Segoe UI"/>
              </a:rPr>
              <a:t>Google</a:t>
            </a:r>
            <a:r>
              <a:rPr dirty="0" sz="2400" spc="2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Analytic</a:t>
            </a:r>
            <a:r>
              <a:rPr dirty="0" sz="2400" spc="30">
                <a:latin typeface="Segoe UI"/>
                <a:cs typeface="Segoe UI"/>
              </a:rPr>
              <a:t> </a:t>
            </a:r>
            <a:r>
              <a:rPr dirty="0" sz="2400" spc="-20">
                <a:latin typeface="Segoe UI"/>
                <a:cs typeface="Segoe UI"/>
              </a:rPr>
              <a:t>vào</a:t>
            </a:r>
            <a:r>
              <a:rPr dirty="0" sz="2400" spc="5">
                <a:latin typeface="Segoe UI"/>
                <a:cs typeface="Segoe UI"/>
              </a:rPr>
              <a:t> </a:t>
            </a:r>
            <a:r>
              <a:rPr dirty="0" sz="2400" spc="-10">
                <a:latin typeface="Segoe UI"/>
                <a:cs typeface="Segoe UI"/>
              </a:rPr>
              <a:t>website</a:t>
            </a:r>
            <a:r>
              <a:rPr dirty="0" sz="2400" spc="-2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rất</a:t>
            </a:r>
            <a:r>
              <a:rPr dirty="0" sz="2400" spc="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dễ</a:t>
            </a:r>
            <a:r>
              <a:rPr dirty="0" sz="2400" spc="-1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dàng</a:t>
            </a:r>
            <a:endParaRPr sz="2400">
              <a:latin typeface="Segoe UI"/>
              <a:cs typeface="Segoe UI"/>
            </a:endParaRPr>
          </a:p>
          <a:p>
            <a:pPr algn="just" marL="355600" indent="-342900">
              <a:lnSpc>
                <a:spcPct val="100000"/>
              </a:lnSpc>
              <a:spcBef>
                <a:spcPts val="57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400" spc="-5">
                <a:latin typeface="Segoe UI"/>
                <a:cs typeface="Segoe UI"/>
              </a:rPr>
              <a:t>Google</a:t>
            </a:r>
            <a:r>
              <a:rPr dirty="0" sz="2400" spc="1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Analytic</a:t>
            </a:r>
            <a:r>
              <a:rPr dirty="0" sz="2400" spc="20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cung</a:t>
            </a:r>
            <a:r>
              <a:rPr dirty="0" sz="2400" spc="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cấp</a:t>
            </a:r>
            <a:r>
              <a:rPr dirty="0" sz="2400" spc="10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nhiều</a:t>
            </a:r>
            <a:r>
              <a:rPr dirty="0" sz="2400" spc="20">
                <a:latin typeface="Segoe UI"/>
                <a:cs typeface="Segoe UI"/>
              </a:rPr>
              <a:t> </a:t>
            </a:r>
            <a:r>
              <a:rPr dirty="0" sz="2400" spc="5">
                <a:latin typeface="Segoe UI"/>
                <a:cs typeface="Segoe UI"/>
              </a:rPr>
              <a:t>report</a:t>
            </a:r>
            <a:r>
              <a:rPr dirty="0" sz="2400" spc="-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quan</a:t>
            </a:r>
            <a:r>
              <a:rPr dirty="0" sz="2400" spc="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trọng</a:t>
            </a:r>
            <a:endParaRPr sz="2400">
              <a:latin typeface="Segoe UI"/>
              <a:cs typeface="Segoe U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2600" y="4485132"/>
            <a:ext cx="4568190" cy="15727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8131" y="213359"/>
            <a:ext cx="7158990" cy="73380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11426" y="298450"/>
            <a:ext cx="6748145" cy="4222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/>
              <a:t>GOOGLE</a:t>
            </a:r>
            <a:r>
              <a:rPr dirty="0" sz="2600" spc="-20"/>
              <a:t> ANALYTICS</a:t>
            </a:r>
            <a:r>
              <a:rPr dirty="0" sz="2600" spc="-40"/>
              <a:t> </a:t>
            </a:r>
            <a:r>
              <a:rPr dirty="0" sz="2600" spc="-5"/>
              <a:t>CUNG</a:t>
            </a:r>
            <a:r>
              <a:rPr dirty="0" sz="2600" spc="-15"/>
              <a:t> </a:t>
            </a:r>
            <a:r>
              <a:rPr dirty="0" sz="2600" spc="-5"/>
              <a:t>CẤP</a:t>
            </a:r>
            <a:r>
              <a:rPr dirty="0" sz="2600" spc="-15"/>
              <a:t> </a:t>
            </a:r>
            <a:r>
              <a:rPr dirty="0" sz="2600" spc="-5"/>
              <a:t>NHỮNG</a:t>
            </a:r>
            <a:r>
              <a:rPr dirty="0" sz="2600" spc="-20"/>
              <a:t> </a:t>
            </a:r>
            <a:r>
              <a:rPr dirty="0" sz="2600"/>
              <a:t>GÌ</a:t>
            </a:r>
            <a:endParaRPr sz="260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60680" indent="-34290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361315" algn="l"/>
                <a:tab pos="1372870" algn="l"/>
                <a:tab pos="1873250" algn="l"/>
                <a:tab pos="2552700" algn="l"/>
                <a:tab pos="3282950" algn="l"/>
                <a:tab pos="4095115" algn="l"/>
                <a:tab pos="4866640" algn="l"/>
                <a:tab pos="5346700" algn="l"/>
                <a:tab pos="6182360" algn="l"/>
                <a:tab pos="6649720" algn="l"/>
                <a:tab pos="7308215" algn="l"/>
              </a:tabLst>
            </a:pPr>
            <a:r>
              <a:rPr dirty="0"/>
              <a:t>Th</a:t>
            </a:r>
            <a:r>
              <a:rPr dirty="0" spc="5"/>
              <a:t>ô</a:t>
            </a:r>
            <a:r>
              <a:rPr dirty="0"/>
              <a:t>ng	t</a:t>
            </a:r>
            <a:r>
              <a:rPr dirty="0" spc="5"/>
              <a:t>i</a:t>
            </a:r>
            <a:r>
              <a:rPr dirty="0"/>
              <a:t>n	th</a:t>
            </a:r>
            <a:r>
              <a:rPr dirty="0" spc="5"/>
              <a:t>ờ</a:t>
            </a:r>
            <a:r>
              <a:rPr dirty="0"/>
              <a:t>i	</a:t>
            </a:r>
            <a:r>
              <a:rPr dirty="0" spc="10"/>
              <a:t>g</a:t>
            </a:r>
            <a:r>
              <a:rPr dirty="0" spc="-5"/>
              <a:t>ia</a:t>
            </a:r>
            <a:r>
              <a:rPr dirty="0"/>
              <a:t>n	</a:t>
            </a:r>
            <a:r>
              <a:rPr dirty="0" spc="10"/>
              <a:t>t</a:t>
            </a:r>
            <a:r>
              <a:rPr dirty="0"/>
              <a:t>hự</a:t>
            </a:r>
            <a:r>
              <a:rPr dirty="0" spc="10"/>
              <a:t>c</a:t>
            </a:r>
            <a:r>
              <a:rPr dirty="0"/>
              <a:t>:	Hiện	tại	đ</a:t>
            </a:r>
            <a:r>
              <a:rPr dirty="0" spc="5"/>
              <a:t>a</a:t>
            </a:r>
            <a:r>
              <a:rPr dirty="0"/>
              <a:t>ng	</a:t>
            </a:r>
            <a:r>
              <a:rPr dirty="0" spc="5"/>
              <a:t>c</a:t>
            </a:r>
            <a:r>
              <a:rPr dirty="0"/>
              <a:t>ó	</a:t>
            </a:r>
            <a:r>
              <a:rPr dirty="0" spc="-35"/>
              <a:t>b</a:t>
            </a:r>
            <a:r>
              <a:rPr dirty="0" spc="10"/>
              <a:t>a</a:t>
            </a:r>
            <a:r>
              <a:rPr dirty="0"/>
              <a:t>o	</a:t>
            </a:r>
            <a:r>
              <a:rPr dirty="0" spc="5"/>
              <a:t>nhi</a:t>
            </a:r>
            <a:r>
              <a:rPr dirty="0"/>
              <a:t>êu</a:t>
            </a:r>
          </a:p>
          <a:p>
            <a:pPr marL="360680">
              <a:lnSpc>
                <a:spcPct val="100000"/>
              </a:lnSpc>
            </a:pPr>
            <a:r>
              <a:rPr dirty="0"/>
              <a:t>người</a:t>
            </a:r>
            <a:r>
              <a:rPr dirty="0" spc="5"/>
              <a:t> </a:t>
            </a:r>
            <a:r>
              <a:rPr dirty="0"/>
              <a:t>đang</a:t>
            </a:r>
            <a:r>
              <a:rPr dirty="0" spc="5"/>
              <a:t> </a:t>
            </a:r>
            <a:r>
              <a:rPr dirty="0" spc="-20"/>
              <a:t>vào</a:t>
            </a:r>
            <a:r>
              <a:rPr dirty="0" spc="10"/>
              <a:t> </a:t>
            </a:r>
            <a:r>
              <a:rPr dirty="0" spc="-10"/>
              <a:t>website</a:t>
            </a:r>
            <a:r>
              <a:rPr dirty="0"/>
              <a:t> </a:t>
            </a:r>
            <a:r>
              <a:rPr dirty="0" spc="-25"/>
              <a:t>và</a:t>
            </a:r>
            <a:r>
              <a:rPr dirty="0"/>
              <a:t> </a:t>
            </a:r>
            <a:r>
              <a:rPr dirty="0" spc="-5"/>
              <a:t>thông</a:t>
            </a:r>
            <a:r>
              <a:rPr dirty="0" spc="25"/>
              <a:t> </a:t>
            </a:r>
            <a:r>
              <a:rPr dirty="0"/>
              <a:t>tin</a:t>
            </a:r>
            <a:r>
              <a:rPr dirty="0" spc="5"/>
              <a:t> </a:t>
            </a:r>
            <a:r>
              <a:rPr dirty="0"/>
              <a:t>về</a:t>
            </a:r>
            <a:r>
              <a:rPr dirty="0" spc="-10"/>
              <a:t> </a:t>
            </a:r>
            <a:r>
              <a:rPr dirty="0" spc="-5"/>
              <a:t>họ.</a:t>
            </a:r>
          </a:p>
          <a:p>
            <a:pPr marL="360680" indent="-342900">
              <a:lnSpc>
                <a:spcPct val="100000"/>
              </a:lnSpc>
              <a:spcBef>
                <a:spcPts val="575"/>
              </a:spcBef>
              <a:buFont typeface="Wingdings"/>
              <a:buChar char=""/>
              <a:tabLst>
                <a:tab pos="361315" algn="l"/>
              </a:tabLst>
            </a:pPr>
            <a:r>
              <a:rPr dirty="0"/>
              <a:t>Thống</a:t>
            </a:r>
            <a:r>
              <a:rPr dirty="0" spc="10"/>
              <a:t> </a:t>
            </a:r>
            <a:r>
              <a:rPr dirty="0" spc="-30"/>
              <a:t>kê</a:t>
            </a:r>
            <a:r>
              <a:rPr dirty="0" spc="-15"/>
              <a:t> </a:t>
            </a:r>
            <a:r>
              <a:rPr dirty="0"/>
              <a:t>theo</a:t>
            </a:r>
            <a:r>
              <a:rPr dirty="0" spc="5"/>
              <a:t> </a:t>
            </a:r>
            <a:r>
              <a:rPr dirty="0" spc="-5"/>
              <a:t>khoảng</a:t>
            </a:r>
            <a:r>
              <a:rPr dirty="0" spc="5"/>
              <a:t> </a:t>
            </a:r>
            <a:r>
              <a:rPr dirty="0"/>
              <a:t>thời</a:t>
            </a:r>
            <a:r>
              <a:rPr dirty="0" spc="15"/>
              <a:t> </a:t>
            </a:r>
            <a:r>
              <a:rPr dirty="0" spc="-5"/>
              <a:t>gian:</a:t>
            </a:r>
          </a:p>
          <a:p>
            <a:pPr lvl="1" marL="817244" indent="-342900">
              <a:lnSpc>
                <a:spcPct val="100000"/>
              </a:lnSpc>
              <a:spcBef>
                <a:spcPts val="580"/>
              </a:spcBef>
              <a:buFont typeface="Wingdings"/>
              <a:buChar char=""/>
              <a:tabLst>
                <a:tab pos="817880" algn="l"/>
                <a:tab pos="818515" algn="l"/>
              </a:tabLst>
            </a:pPr>
            <a:r>
              <a:rPr dirty="0" sz="2400" spc="-5">
                <a:latin typeface="Segoe UI"/>
                <a:cs typeface="Segoe UI"/>
              </a:rPr>
              <a:t>Người</a:t>
            </a:r>
            <a:r>
              <a:rPr dirty="0" sz="2400">
                <a:latin typeface="Segoe UI"/>
                <a:cs typeface="Segoe UI"/>
              </a:rPr>
              <a:t> </a:t>
            </a:r>
            <a:r>
              <a:rPr dirty="0" sz="2400" spc="-10">
                <a:latin typeface="Segoe UI"/>
                <a:cs typeface="Segoe UI"/>
              </a:rPr>
              <a:t>xem</a:t>
            </a:r>
            <a:r>
              <a:rPr dirty="0" sz="2400" spc="-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đến</a:t>
            </a:r>
            <a:r>
              <a:rPr dirty="0" sz="2400" spc="-1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từ đâu?</a:t>
            </a:r>
            <a:r>
              <a:rPr dirty="0" sz="2400" spc="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(Quốc</a:t>
            </a:r>
            <a:r>
              <a:rPr dirty="0" sz="2400" spc="2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gia</a:t>
            </a:r>
            <a:r>
              <a:rPr dirty="0" sz="2400" spc="1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/Thành</a:t>
            </a:r>
            <a:r>
              <a:rPr dirty="0" sz="2400" spc="1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phố)</a:t>
            </a:r>
            <a:endParaRPr sz="2400">
              <a:latin typeface="Segoe UI"/>
              <a:cs typeface="Segoe UI"/>
            </a:endParaRPr>
          </a:p>
          <a:p>
            <a:pPr lvl="1" marL="817244" indent="-342900">
              <a:lnSpc>
                <a:spcPct val="100000"/>
              </a:lnSpc>
              <a:spcBef>
                <a:spcPts val="575"/>
              </a:spcBef>
              <a:buFont typeface="Wingdings"/>
              <a:buChar char=""/>
              <a:tabLst>
                <a:tab pos="817880" algn="l"/>
                <a:tab pos="818515" algn="l"/>
                <a:tab pos="1807845" algn="l"/>
                <a:tab pos="2511425" algn="l"/>
                <a:tab pos="3360420" algn="l"/>
                <a:tab pos="4136390" algn="l"/>
                <a:tab pos="5045075" algn="l"/>
                <a:tab pos="5511800" algn="l"/>
                <a:tab pos="6014720" algn="l"/>
                <a:tab pos="6842125" algn="l"/>
                <a:tab pos="7470140" algn="l"/>
              </a:tabLst>
            </a:pPr>
            <a:r>
              <a:rPr dirty="0" sz="2400" spc="-5">
                <a:latin typeface="Segoe UI"/>
                <a:cs typeface="Segoe UI"/>
              </a:rPr>
              <a:t>Ng</a:t>
            </a:r>
            <a:r>
              <a:rPr dirty="0" sz="2400">
                <a:latin typeface="Segoe UI"/>
                <a:cs typeface="Segoe UI"/>
              </a:rPr>
              <a:t>ư</a:t>
            </a:r>
            <a:r>
              <a:rPr dirty="0" sz="2400" spc="-5">
                <a:latin typeface="Segoe UI"/>
                <a:cs typeface="Segoe UI"/>
              </a:rPr>
              <a:t>ờ</a:t>
            </a:r>
            <a:r>
              <a:rPr dirty="0" sz="2400">
                <a:latin typeface="Segoe UI"/>
                <a:cs typeface="Segoe UI"/>
              </a:rPr>
              <a:t>i</a:t>
            </a:r>
            <a:r>
              <a:rPr dirty="0" sz="2400">
                <a:latin typeface="Segoe UI"/>
                <a:cs typeface="Segoe UI"/>
              </a:rPr>
              <a:t>	</a:t>
            </a:r>
            <a:r>
              <a:rPr dirty="0" sz="2400" spc="-25">
                <a:latin typeface="Segoe UI"/>
                <a:cs typeface="Segoe UI"/>
              </a:rPr>
              <a:t>x</a:t>
            </a:r>
            <a:r>
              <a:rPr dirty="0" sz="2400">
                <a:latin typeface="Segoe UI"/>
                <a:cs typeface="Segoe UI"/>
              </a:rPr>
              <a:t>em</a:t>
            </a:r>
            <a:r>
              <a:rPr dirty="0" sz="2400">
                <a:latin typeface="Segoe UI"/>
                <a:cs typeface="Segoe UI"/>
              </a:rPr>
              <a:t>	</a:t>
            </a:r>
            <a:r>
              <a:rPr dirty="0" sz="2400">
                <a:latin typeface="Segoe UI"/>
                <a:cs typeface="Segoe UI"/>
              </a:rPr>
              <a:t>dùng</a:t>
            </a:r>
            <a:r>
              <a:rPr dirty="0" sz="2400">
                <a:latin typeface="Segoe UI"/>
                <a:cs typeface="Segoe UI"/>
              </a:rPr>
              <a:t>	</a:t>
            </a:r>
            <a:r>
              <a:rPr dirty="0" sz="2400">
                <a:latin typeface="Segoe UI"/>
                <a:cs typeface="Segoe UI"/>
              </a:rPr>
              <a:t>t</a:t>
            </a:r>
            <a:r>
              <a:rPr dirty="0" sz="2400" spc="10">
                <a:latin typeface="Segoe UI"/>
                <a:cs typeface="Segoe UI"/>
              </a:rPr>
              <a:t>r</a:t>
            </a:r>
            <a:r>
              <a:rPr dirty="0" sz="2400" spc="-5">
                <a:latin typeface="Segoe UI"/>
                <a:cs typeface="Segoe UI"/>
              </a:rPr>
              <a:t>ìn</a:t>
            </a:r>
            <a:r>
              <a:rPr dirty="0" sz="2400">
                <a:latin typeface="Segoe UI"/>
                <a:cs typeface="Segoe UI"/>
              </a:rPr>
              <a:t>h</a:t>
            </a:r>
            <a:r>
              <a:rPr dirty="0" sz="2400">
                <a:latin typeface="Segoe UI"/>
                <a:cs typeface="Segoe UI"/>
              </a:rPr>
              <a:t>	</a:t>
            </a:r>
            <a:r>
              <a:rPr dirty="0" sz="2400">
                <a:latin typeface="Segoe UI"/>
                <a:cs typeface="Segoe UI"/>
              </a:rPr>
              <a:t>duyệt</a:t>
            </a:r>
            <a:r>
              <a:rPr dirty="0" sz="2400">
                <a:latin typeface="Segoe UI"/>
                <a:cs typeface="Segoe UI"/>
              </a:rPr>
              <a:t>	</a:t>
            </a:r>
            <a:r>
              <a:rPr dirty="0" sz="2400">
                <a:latin typeface="Segoe UI"/>
                <a:cs typeface="Segoe UI"/>
              </a:rPr>
              <a:t>g</a:t>
            </a:r>
            <a:r>
              <a:rPr dirty="0" sz="2400" spc="5">
                <a:latin typeface="Segoe UI"/>
                <a:cs typeface="Segoe UI"/>
              </a:rPr>
              <a:t>ì</a:t>
            </a:r>
            <a:r>
              <a:rPr dirty="0" sz="2400">
                <a:latin typeface="Segoe UI"/>
                <a:cs typeface="Segoe UI"/>
              </a:rPr>
              <a:t>,</a:t>
            </a:r>
            <a:r>
              <a:rPr dirty="0" sz="2400">
                <a:latin typeface="Segoe UI"/>
                <a:cs typeface="Segoe UI"/>
              </a:rPr>
              <a:t>	</a:t>
            </a:r>
            <a:r>
              <a:rPr dirty="0" sz="2400">
                <a:latin typeface="Segoe UI"/>
                <a:cs typeface="Segoe UI"/>
              </a:rPr>
              <a:t>độ</a:t>
            </a:r>
            <a:r>
              <a:rPr dirty="0" sz="2400">
                <a:latin typeface="Segoe UI"/>
                <a:cs typeface="Segoe UI"/>
              </a:rPr>
              <a:t>	</a:t>
            </a:r>
            <a:r>
              <a:rPr dirty="0" sz="2400">
                <a:latin typeface="Segoe UI"/>
                <a:cs typeface="Segoe UI"/>
              </a:rPr>
              <a:t>ph</a:t>
            </a:r>
            <a:r>
              <a:rPr dirty="0" sz="2400" spc="5">
                <a:latin typeface="Segoe UI"/>
                <a:cs typeface="Segoe UI"/>
              </a:rPr>
              <a:t>â</a:t>
            </a:r>
            <a:r>
              <a:rPr dirty="0" sz="2400">
                <a:latin typeface="Segoe UI"/>
                <a:cs typeface="Segoe UI"/>
              </a:rPr>
              <a:t>n</a:t>
            </a:r>
            <a:r>
              <a:rPr dirty="0" sz="2400">
                <a:latin typeface="Segoe UI"/>
                <a:cs typeface="Segoe UI"/>
              </a:rPr>
              <a:t>	</a:t>
            </a:r>
            <a:r>
              <a:rPr dirty="0" sz="2400">
                <a:latin typeface="Segoe UI"/>
                <a:cs typeface="Segoe UI"/>
              </a:rPr>
              <a:t>gi</a:t>
            </a:r>
            <a:r>
              <a:rPr dirty="0" sz="2400" spc="5">
                <a:latin typeface="Segoe UI"/>
                <a:cs typeface="Segoe UI"/>
              </a:rPr>
              <a:t>ả</a:t>
            </a:r>
            <a:r>
              <a:rPr dirty="0" sz="2400">
                <a:latin typeface="Segoe UI"/>
                <a:cs typeface="Segoe UI"/>
              </a:rPr>
              <a:t>i</a:t>
            </a:r>
            <a:r>
              <a:rPr dirty="0" sz="2400">
                <a:latin typeface="Segoe UI"/>
                <a:cs typeface="Segoe UI"/>
              </a:rPr>
              <a:t>	</a:t>
            </a:r>
            <a:r>
              <a:rPr dirty="0" sz="2400" spc="-5">
                <a:latin typeface="Segoe UI"/>
                <a:cs typeface="Segoe UI"/>
              </a:rPr>
              <a:t>m</a:t>
            </a:r>
            <a:r>
              <a:rPr dirty="0" sz="2400" spc="5">
                <a:latin typeface="Segoe UI"/>
                <a:cs typeface="Segoe UI"/>
              </a:rPr>
              <a:t>à</a:t>
            </a:r>
            <a:r>
              <a:rPr dirty="0" sz="2400">
                <a:latin typeface="Segoe UI"/>
                <a:cs typeface="Segoe UI"/>
              </a:rPr>
              <a:t>n</a:t>
            </a:r>
            <a:endParaRPr sz="2400">
              <a:latin typeface="Segoe UI"/>
              <a:cs typeface="Segoe UI"/>
            </a:endParaRPr>
          </a:p>
          <a:p>
            <a:pPr marL="817244">
              <a:lnSpc>
                <a:spcPct val="100000"/>
              </a:lnSpc>
            </a:pPr>
            <a:r>
              <a:rPr dirty="0" spc="-5"/>
              <a:t>hình</a:t>
            </a:r>
            <a:r>
              <a:rPr dirty="0" spc="25"/>
              <a:t> </a:t>
            </a:r>
            <a:r>
              <a:rPr dirty="0"/>
              <a:t>của</a:t>
            </a:r>
            <a:r>
              <a:rPr dirty="0" spc="5"/>
              <a:t> </a:t>
            </a:r>
            <a:r>
              <a:rPr dirty="0" spc="-5"/>
              <a:t>họ,</a:t>
            </a:r>
            <a:r>
              <a:rPr dirty="0" spc="20"/>
              <a:t> </a:t>
            </a:r>
            <a:r>
              <a:rPr dirty="0"/>
              <a:t>giới</a:t>
            </a:r>
            <a:r>
              <a:rPr dirty="0" spc="5"/>
              <a:t> </a:t>
            </a:r>
            <a:r>
              <a:rPr dirty="0"/>
              <a:t>tính,</a:t>
            </a:r>
            <a:r>
              <a:rPr dirty="0" spc="20"/>
              <a:t> </a:t>
            </a:r>
            <a:r>
              <a:rPr dirty="0"/>
              <a:t>độ tuổi,</a:t>
            </a:r>
            <a:r>
              <a:rPr dirty="0" spc="5"/>
              <a:t> </a:t>
            </a:r>
            <a:r>
              <a:rPr dirty="0"/>
              <a:t>sở thích</a:t>
            </a:r>
            <a:r>
              <a:rPr dirty="0" spc="5"/>
              <a:t> </a:t>
            </a:r>
            <a:r>
              <a:rPr dirty="0" spc="-5"/>
              <a:t>của</a:t>
            </a:r>
            <a:r>
              <a:rPr dirty="0" spc="20"/>
              <a:t> </a:t>
            </a:r>
            <a:r>
              <a:rPr dirty="0" spc="-5"/>
              <a:t>họ…</a:t>
            </a:r>
          </a:p>
          <a:p>
            <a:pPr lvl="1" marL="817244" marR="8255" indent="-342900">
              <a:lnSpc>
                <a:spcPct val="100000"/>
              </a:lnSpc>
              <a:spcBef>
                <a:spcPts val="580"/>
              </a:spcBef>
              <a:buFont typeface="Wingdings"/>
              <a:buChar char=""/>
              <a:tabLst>
                <a:tab pos="817880" algn="l"/>
                <a:tab pos="818515" algn="l"/>
              </a:tabLst>
            </a:pPr>
            <a:r>
              <a:rPr dirty="0" sz="2400" spc="-5">
                <a:latin typeface="Segoe UI"/>
                <a:cs typeface="Segoe UI"/>
              </a:rPr>
              <a:t>Người</a:t>
            </a:r>
            <a:r>
              <a:rPr dirty="0" sz="2400" spc="55">
                <a:latin typeface="Segoe UI"/>
                <a:cs typeface="Segoe UI"/>
              </a:rPr>
              <a:t> </a:t>
            </a:r>
            <a:r>
              <a:rPr dirty="0" sz="2400" spc="-10">
                <a:latin typeface="Segoe UI"/>
                <a:cs typeface="Segoe UI"/>
              </a:rPr>
              <a:t>xem</a:t>
            </a:r>
            <a:r>
              <a:rPr dirty="0" sz="2400" spc="5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đến</a:t>
            </a:r>
            <a:r>
              <a:rPr dirty="0" sz="2400" spc="5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từ</a:t>
            </a:r>
            <a:r>
              <a:rPr dirty="0" sz="2400" spc="6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những</a:t>
            </a:r>
            <a:r>
              <a:rPr dirty="0" sz="2400" spc="5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nguồn</a:t>
            </a:r>
            <a:r>
              <a:rPr dirty="0" sz="2400" spc="6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nào?</a:t>
            </a:r>
            <a:r>
              <a:rPr dirty="0" sz="2400" spc="6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(trực</a:t>
            </a:r>
            <a:r>
              <a:rPr dirty="0" sz="2400" spc="6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tiếp</a:t>
            </a:r>
            <a:r>
              <a:rPr dirty="0" sz="2400" spc="6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nhập </a:t>
            </a:r>
            <a:r>
              <a:rPr dirty="0" sz="2400" spc="-64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địa</a:t>
            </a:r>
            <a:r>
              <a:rPr dirty="0" sz="2400" spc="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chỉ/</a:t>
            </a:r>
            <a:r>
              <a:rPr dirty="0" sz="2400" spc="2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từ</a:t>
            </a:r>
            <a:r>
              <a:rPr dirty="0" sz="2400" spc="5">
                <a:latin typeface="Segoe UI"/>
                <a:cs typeface="Segoe UI"/>
              </a:rPr>
              <a:t> </a:t>
            </a:r>
            <a:r>
              <a:rPr dirty="0" sz="2400" spc="-10">
                <a:latin typeface="Segoe UI"/>
                <a:cs typeface="Segoe UI"/>
              </a:rPr>
              <a:t>share</a:t>
            </a:r>
            <a:r>
              <a:rPr dirty="0" sz="2400" spc="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mạng</a:t>
            </a:r>
            <a:r>
              <a:rPr dirty="0" sz="2400">
                <a:latin typeface="Segoe UI"/>
                <a:cs typeface="Segoe UI"/>
              </a:rPr>
              <a:t> xã </a:t>
            </a:r>
            <a:r>
              <a:rPr dirty="0" sz="2400" spc="-5">
                <a:latin typeface="Segoe UI"/>
                <a:cs typeface="Segoe UI"/>
              </a:rPr>
              <a:t>hội,</a:t>
            </a:r>
            <a:r>
              <a:rPr dirty="0" sz="2400" spc="2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hoặc</a:t>
            </a:r>
            <a:r>
              <a:rPr dirty="0" sz="2400" spc="1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tìm </a:t>
            </a:r>
            <a:r>
              <a:rPr dirty="0" sz="2400" spc="-5">
                <a:latin typeface="Segoe UI"/>
                <a:cs typeface="Segoe UI"/>
              </a:rPr>
              <a:t>kiếm…)</a:t>
            </a:r>
            <a:endParaRPr sz="2400">
              <a:latin typeface="Segoe UI"/>
              <a:cs typeface="Segoe UI"/>
            </a:endParaRPr>
          </a:p>
          <a:p>
            <a:pPr marL="360680" indent="-342900">
              <a:lnSpc>
                <a:spcPct val="100000"/>
              </a:lnSpc>
              <a:spcBef>
                <a:spcPts val="575"/>
              </a:spcBef>
              <a:buFont typeface="Wingdings"/>
              <a:buChar char=""/>
              <a:tabLst>
                <a:tab pos="361315" algn="l"/>
                <a:tab pos="1238885" algn="l"/>
                <a:tab pos="1877695" algn="l"/>
                <a:tab pos="2514600" algn="l"/>
                <a:tab pos="3151505" algn="l"/>
                <a:tab pos="4077335" algn="l"/>
                <a:tab pos="4887595" algn="l"/>
                <a:tab pos="5689600" algn="l"/>
                <a:tab pos="6494780" algn="l"/>
                <a:tab pos="7308215" algn="l"/>
              </a:tabLst>
            </a:pPr>
            <a:r>
              <a:rPr dirty="0" spc="-204"/>
              <a:t>T</a:t>
            </a:r>
            <a:r>
              <a:rPr dirty="0"/>
              <a:t>r</a:t>
            </a:r>
            <a:r>
              <a:rPr dirty="0" spc="5"/>
              <a:t>a</a:t>
            </a:r>
            <a:r>
              <a:rPr dirty="0"/>
              <a:t>ng	n</a:t>
            </a:r>
            <a:r>
              <a:rPr dirty="0" spc="5"/>
              <a:t>à</a:t>
            </a:r>
            <a:r>
              <a:rPr dirty="0"/>
              <a:t>o	hấp	dẫn	</a:t>
            </a:r>
            <a:r>
              <a:rPr dirty="0" spc="-5"/>
              <a:t>kh</a:t>
            </a:r>
            <a:r>
              <a:rPr dirty="0"/>
              <a:t>ách	hàng	n</a:t>
            </a:r>
            <a:r>
              <a:rPr dirty="0" spc="5"/>
              <a:t>h</a:t>
            </a:r>
            <a:r>
              <a:rPr dirty="0"/>
              <a:t>ất,	n</a:t>
            </a:r>
            <a:r>
              <a:rPr dirty="0" spc="5"/>
              <a:t>h</a:t>
            </a:r>
            <a:r>
              <a:rPr dirty="0" spc="10"/>
              <a:t>ậ</a:t>
            </a:r>
            <a:r>
              <a:rPr dirty="0"/>
              <a:t>n	đ</a:t>
            </a:r>
            <a:r>
              <a:rPr dirty="0" spc="5"/>
              <a:t>ư</a:t>
            </a:r>
            <a:r>
              <a:rPr dirty="0"/>
              <a:t>ợc	n</a:t>
            </a:r>
            <a:r>
              <a:rPr dirty="0" spc="5"/>
              <a:t>hi</a:t>
            </a:r>
            <a:r>
              <a:rPr dirty="0"/>
              <a:t>ều</a:t>
            </a:r>
          </a:p>
          <a:p>
            <a:pPr marL="360680">
              <a:lnSpc>
                <a:spcPct val="100000"/>
              </a:lnSpc>
            </a:pPr>
            <a:r>
              <a:rPr dirty="0"/>
              <a:t>traffic</a:t>
            </a:r>
            <a:r>
              <a:rPr dirty="0" spc="-40"/>
              <a:t> </a:t>
            </a:r>
            <a:r>
              <a:rPr dirty="0" spc="-15"/>
              <a:t>nhất?</a:t>
            </a:r>
          </a:p>
          <a:p>
            <a:pPr marL="360680" indent="-342900">
              <a:lnSpc>
                <a:spcPct val="100000"/>
              </a:lnSpc>
              <a:spcBef>
                <a:spcPts val="575"/>
              </a:spcBef>
              <a:buFont typeface="Wingdings"/>
              <a:buChar char=""/>
              <a:tabLst>
                <a:tab pos="361315" algn="l"/>
              </a:tabLst>
            </a:pPr>
            <a:r>
              <a:rPr dirty="0"/>
              <a:t>…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8000" y="5178552"/>
            <a:ext cx="3429000" cy="14051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9884" y="213359"/>
            <a:ext cx="6866382" cy="73380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13177" y="298450"/>
            <a:ext cx="6369685" cy="4222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5"/>
              <a:t>ĐĂNG</a:t>
            </a:r>
            <a:r>
              <a:rPr dirty="0" sz="2600" spc="-40"/>
              <a:t> </a:t>
            </a:r>
            <a:r>
              <a:rPr dirty="0" sz="2600"/>
              <a:t>KÝ</a:t>
            </a:r>
            <a:r>
              <a:rPr dirty="0" sz="2600" spc="-25"/>
              <a:t> </a:t>
            </a:r>
            <a:r>
              <a:rPr dirty="0" sz="2600"/>
              <a:t>SỬ</a:t>
            </a:r>
            <a:r>
              <a:rPr dirty="0" sz="2600" spc="-10"/>
              <a:t> </a:t>
            </a:r>
            <a:r>
              <a:rPr dirty="0" sz="2600" spc="-5"/>
              <a:t>DỤNG</a:t>
            </a:r>
            <a:r>
              <a:rPr dirty="0" sz="2600" spc="-30"/>
              <a:t> </a:t>
            </a:r>
            <a:r>
              <a:rPr dirty="0" sz="2600"/>
              <a:t>GOOGLE</a:t>
            </a:r>
            <a:r>
              <a:rPr dirty="0" sz="2600" spc="-25"/>
              <a:t> </a:t>
            </a:r>
            <a:r>
              <a:rPr dirty="0" sz="2600" spc="-15"/>
              <a:t>ANALYTICS</a:t>
            </a:r>
            <a:endParaRPr sz="2600"/>
          </a:p>
        </p:txBody>
      </p:sp>
      <p:sp>
        <p:nvSpPr>
          <p:cNvPr id="4" name="object 4"/>
          <p:cNvSpPr txBox="1"/>
          <p:nvPr/>
        </p:nvSpPr>
        <p:spPr>
          <a:xfrm>
            <a:off x="537768" y="924302"/>
            <a:ext cx="8069580" cy="1708150"/>
          </a:xfrm>
          <a:prstGeom prst="rect">
            <a:avLst/>
          </a:prstGeom>
        </p:spPr>
        <p:txBody>
          <a:bodyPr wrap="square" lIns="0" tIns="850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dirty="0" sz="2400" spc="-5">
                <a:latin typeface="Segoe UI"/>
                <a:cs typeface="Segoe UI"/>
              </a:rPr>
              <a:t>Chỉ</a:t>
            </a:r>
            <a:r>
              <a:rPr dirty="0" sz="2400" spc="1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cần đăng </a:t>
            </a:r>
            <a:r>
              <a:rPr dirty="0" sz="2400" spc="-5">
                <a:latin typeface="Segoe UI"/>
                <a:cs typeface="Segoe UI"/>
              </a:rPr>
              <a:t>ký</a:t>
            </a:r>
            <a:r>
              <a:rPr dirty="0" sz="2400" spc="10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một</a:t>
            </a:r>
            <a:r>
              <a:rPr dirty="0" sz="2400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lần</a:t>
            </a:r>
            <a:r>
              <a:rPr dirty="0" sz="2400" spc="1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để</a:t>
            </a:r>
            <a:r>
              <a:rPr dirty="0" sz="2400" spc="-1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sử</a:t>
            </a:r>
            <a:r>
              <a:rPr dirty="0" sz="2400" spc="-1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dụng.</a:t>
            </a:r>
            <a:r>
              <a:rPr dirty="0" sz="2400" spc="1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Thực</a:t>
            </a:r>
            <a:r>
              <a:rPr dirty="0" sz="2400" spc="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hiện</a:t>
            </a:r>
            <a:r>
              <a:rPr dirty="0" sz="2400" spc="10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như</a:t>
            </a:r>
            <a:r>
              <a:rPr dirty="0" sz="2400" spc="10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sau:</a:t>
            </a:r>
            <a:endParaRPr sz="24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Wingdings"/>
              <a:buChar char=""/>
              <a:tabLst>
                <a:tab pos="355600" algn="l"/>
                <a:tab pos="5424805" algn="l"/>
              </a:tabLst>
            </a:pPr>
            <a:r>
              <a:rPr dirty="0" sz="2400">
                <a:latin typeface="Segoe UI"/>
                <a:cs typeface="Segoe UI"/>
              </a:rPr>
              <a:t>B1:</a:t>
            </a:r>
            <a:r>
              <a:rPr dirty="0" sz="2400" spc="30">
                <a:latin typeface="Segoe UI"/>
                <a:cs typeface="Segoe UI"/>
              </a:rPr>
              <a:t> </a:t>
            </a:r>
            <a:r>
              <a:rPr dirty="0" sz="2400" spc="-60">
                <a:latin typeface="Segoe UI"/>
                <a:cs typeface="Segoe UI"/>
              </a:rPr>
              <a:t>Vào</a:t>
            </a:r>
            <a:r>
              <a:rPr dirty="0" sz="2400" spc="30">
                <a:solidFill>
                  <a:srgbClr val="2997E2"/>
                </a:solidFill>
                <a:latin typeface="Segoe UI"/>
                <a:cs typeface="Segoe UI"/>
              </a:rPr>
              <a:t> </a:t>
            </a:r>
            <a:r>
              <a:rPr dirty="0" u="heavy" sz="2400">
                <a:solidFill>
                  <a:srgbClr val="2997E2"/>
                </a:solidFill>
                <a:uFill>
                  <a:solidFill>
                    <a:srgbClr val="2997E2"/>
                  </a:solidFill>
                </a:uFill>
                <a:latin typeface="Segoe UI"/>
                <a:cs typeface="Segoe UI"/>
                <a:hlinkClick r:id="rId3"/>
              </a:rPr>
              <a:t>https://analytics.google.com</a:t>
            </a:r>
            <a:r>
              <a:rPr dirty="0" sz="2400">
                <a:solidFill>
                  <a:srgbClr val="2997E2"/>
                </a:solidFill>
                <a:latin typeface="Segoe UI"/>
                <a:cs typeface="Segoe UI"/>
              </a:rPr>
              <a:t>	</a:t>
            </a:r>
            <a:r>
              <a:rPr dirty="0" sz="2400">
                <a:latin typeface="Segoe UI"/>
                <a:cs typeface="Segoe UI"/>
              </a:rPr>
              <a:t>,</a:t>
            </a:r>
            <a:r>
              <a:rPr dirty="0" sz="2400" spc="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Sau</a:t>
            </a:r>
            <a:r>
              <a:rPr dirty="0" sz="2400" spc="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đó</a:t>
            </a:r>
            <a:r>
              <a:rPr dirty="0" sz="2400" spc="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đăng</a:t>
            </a:r>
            <a:r>
              <a:rPr dirty="0" sz="2400" spc="1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nhập</a:t>
            </a:r>
            <a:endParaRPr sz="2400">
              <a:latin typeface="Segoe UI"/>
              <a:cs typeface="Segoe UI"/>
            </a:endParaRPr>
          </a:p>
          <a:p>
            <a:pPr marL="354965">
              <a:lnSpc>
                <a:spcPct val="100000"/>
              </a:lnSpc>
            </a:pPr>
            <a:r>
              <a:rPr dirty="0" sz="2400">
                <a:latin typeface="Segoe UI"/>
                <a:cs typeface="Segoe UI"/>
              </a:rPr>
              <a:t>bằng</a:t>
            </a:r>
            <a:r>
              <a:rPr dirty="0" sz="2400" spc="-1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tài</a:t>
            </a:r>
            <a:r>
              <a:rPr dirty="0" sz="2400" spc="-5">
                <a:latin typeface="Segoe UI"/>
                <a:cs typeface="Segoe UI"/>
              </a:rPr>
              <a:t> khoản</a:t>
            </a:r>
            <a:r>
              <a:rPr dirty="0" sz="2400" spc="10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Gmail</a:t>
            </a:r>
            <a:r>
              <a:rPr dirty="0" sz="2400" spc="20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của</a:t>
            </a:r>
            <a:r>
              <a:rPr dirty="0" sz="2400">
                <a:latin typeface="Segoe UI"/>
                <a:cs typeface="Segoe UI"/>
              </a:rPr>
              <a:t> bạn</a:t>
            </a:r>
            <a:endParaRPr sz="24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400">
                <a:latin typeface="Segoe UI"/>
                <a:cs typeface="Segoe UI"/>
              </a:rPr>
              <a:t>B2:</a:t>
            </a:r>
            <a:r>
              <a:rPr dirty="0" sz="2400" spc="-10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Nhắp</a:t>
            </a:r>
            <a:r>
              <a:rPr dirty="0" sz="2400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nút</a:t>
            </a:r>
            <a:r>
              <a:rPr dirty="0" sz="2400" spc="10">
                <a:latin typeface="Segoe UI"/>
                <a:cs typeface="Segoe UI"/>
              </a:rPr>
              <a:t> </a:t>
            </a:r>
            <a:r>
              <a:rPr dirty="0" sz="2400" spc="-5" b="1">
                <a:latin typeface="Segoe UI"/>
                <a:cs typeface="Segoe UI"/>
              </a:rPr>
              <a:t>Bắt</a:t>
            </a:r>
            <a:r>
              <a:rPr dirty="0" sz="2400" spc="-10" b="1">
                <a:latin typeface="Segoe UI"/>
                <a:cs typeface="Segoe UI"/>
              </a:rPr>
              <a:t> </a:t>
            </a:r>
            <a:r>
              <a:rPr dirty="0" sz="2400" spc="-5" b="1">
                <a:latin typeface="Segoe UI"/>
                <a:cs typeface="Segoe UI"/>
              </a:rPr>
              <a:t>đầu</a:t>
            </a:r>
            <a:r>
              <a:rPr dirty="0" sz="2400" spc="-20" b="1">
                <a:latin typeface="Segoe UI"/>
                <a:cs typeface="Segoe UI"/>
              </a:rPr>
              <a:t> </a:t>
            </a:r>
            <a:r>
              <a:rPr dirty="0" sz="2400" spc="-5" b="1">
                <a:latin typeface="Segoe UI"/>
                <a:cs typeface="Segoe UI"/>
              </a:rPr>
              <a:t>đo</a:t>
            </a:r>
            <a:r>
              <a:rPr dirty="0" sz="2400" spc="-20" b="1">
                <a:latin typeface="Segoe UI"/>
                <a:cs typeface="Segoe UI"/>
              </a:rPr>
              <a:t> </a:t>
            </a:r>
            <a:r>
              <a:rPr dirty="0" sz="2400" b="1">
                <a:latin typeface="Segoe UI"/>
                <a:cs typeface="Segoe UI"/>
              </a:rPr>
              <a:t>lường</a:t>
            </a:r>
            <a:endParaRPr sz="2400">
              <a:latin typeface="Segoe UI"/>
              <a:cs typeface="Segoe U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72413" y="3404361"/>
            <a:ext cx="7599680" cy="2960370"/>
            <a:chOff x="772413" y="3404361"/>
            <a:chExt cx="7599680" cy="296037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8763" y="3410711"/>
              <a:ext cx="7586472" cy="271939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75588" y="3407536"/>
              <a:ext cx="7593330" cy="2954020"/>
            </a:xfrm>
            <a:custGeom>
              <a:avLst/>
              <a:gdLst/>
              <a:ahLst/>
              <a:cxnLst/>
              <a:rect l="l" t="t" r="r" b="b"/>
              <a:pathLst>
                <a:path w="7593330" h="2954020">
                  <a:moveTo>
                    <a:pt x="0" y="2953766"/>
                  </a:moveTo>
                  <a:lnTo>
                    <a:pt x="7592822" y="2953766"/>
                  </a:lnTo>
                  <a:lnTo>
                    <a:pt x="7592822" y="0"/>
                  </a:lnTo>
                  <a:lnTo>
                    <a:pt x="0" y="0"/>
                  </a:lnTo>
                  <a:lnTo>
                    <a:pt x="0" y="2953766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6084" y="213359"/>
            <a:ext cx="6866382" cy="73380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7768" y="1061720"/>
            <a:ext cx="70224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 sz="2400">
                <a:latin typeface="Segoe UI"/>
                <a:cs typeface="Segoe UI"/>
              </a:rPr>
              <a:t>B3:</a:t>
            </a:r>
            <a:r>
              <a:rPr dirty="0" sz="2400" spc="-5">
                <a:latin typeface="Segoe UI"/>
                <a:cs typeface="Segoe UI"/>
              </a:rPr>
              <a:t> Nhập</a:t>
            </a:r>
            <a:r>
              <a:rPr dirty="0" sz="2400">
                <a:latin typeface="Segoe UI"/>
                <a:cs typeface="Segoe UI"/>
              </a:rPr>
              <a:t> </a:t>
            </a:r>
            <a:r>
              <a:rPr dirty="0" sz="2400" spc="-10">
                <a:latin typeface="Segoe UI"/>
                <a:cs typeface="Segoe UI"/>
              </a:rPr>
              <a:t>tên</a:t>
            </a:r>
            <a:r>
              <a:rPr dirty="0" sz="2400">
                <a:latin typeface="Segoe UI"/>
                <a:cs typeface="Segoe UI"/>
              </a:rPr>
              <a:t> tài</a:t>
            </a:r>
            <a:r>
              <a:rPr dirty="0" sz="2400" spc="-5">
                <a:latin typeface="Segoe UI"/>
                <a:cs typeface="Segoe UI"/>
              </a:rPr>
              <a:t> khoản</a:t>
            </a:r>
            <a:r>
              <a:rPr dirty="0" sz="2400" spc="2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(tuỳ ý) rồi</a:t>
            </a:r>
            <a:r>
              <a:rPr dirty="0" sz="2400" spc="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nhắp</a:t>
            </a:r>
            <a:r>
              <a:rPr dirty="0" sz="2400" spc="5">
                <a:latin typeface="Segoe UI"/>
                <a:cs typeface="Segoe UI"/>
              </a:rPr>
              <a:t> </a:t>
            </a:r>
            <a:r>
              <a:rPr dirty="0" sz="2400" b="1">
                <a:latin typeface="Segoe UI"/>
                <a:cs typeface="Segoe UI"/>
              </a:rPr>
              <a:t>Tiếp</a:t>
            </a:r>
            <a:r>
              <a:rPr dirty="0" sz="2400" spc="15" b="1">
                <a:latin typeface="Segoe UI"/>
                <a:cs typeface="Segoe UI"/>
              </a:rPr>
              <a:t> </a:t>
            </a:r>
            <a:r>
              <a:rPr dirty="0" sz="2400" spc="-5" b="1">
                <a:latin typeface="Segoe UI"/>
                <a:cs typeface="Segoe UI"/>
              </a:rPr>
              <a:t>theo</a:t>
            </a:r>
            <a:endParaRPr sz="24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7822" y="1971801"/>
            <a:ext cx="8084184" cy="3385820"/>
            <a:chOff x="607822" y="1971801"/>
            <a:chExt cx="8084184" cy="338582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172" y="2054369"/>
              <a:ext cx="8052925" cy="329639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10997" y="1974976"/>
              <a:ext cx="8077834" cy="3379470"/>
            </a:xfrm>
            <a:custGeom>
              <a:avLst/>
              <a:gdLst/>
              <a:ahLst/>
              <a:cxnLst/>
              <a:rect l="l" t="t" r="r" b="b"/>
              <a:pathLst>
                <a:path w="8077834" h="3379470">
                  <a:moveTo>
                    <a:pt x="0" y="3378962"/>
                  </a:moveTo>
                  <a:lnTo>
                    <a:pt x="8077454" y="3378962"/>
                  </a:lnTo>
                  <a:lnTo>
                    <a:pt x="8077454" y="0"/>
                  </a:lnTo>
                  <a:lnTo>
                    <a:pt x="0" y="0"/>
                  </a:lnTo>
                  <a:lnTo>
                    <a:pt x="0" y="3378962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389377" y="298450"/>
            <a:ext cx="6369685" cy="4222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5"/>
              <a:t>ĐĂNG</a:t>
            </a:r>
            <a:r>
              <a:rPr dirty="0" sz="2600" spc="-40"/>
              <a:t> </a:t>
            </a:r>
            <a:r>
              <a:rPr dirty="0" sz="2600"/>
              <a:t>KÝ</a:t>
            </a:r>
            <a:r>
              <a:rPr dirty="0" sz="2600" spc="-25"/>
              <a:t> </a:t>
            </a:r>
            <a:r>
              <a:rPr dirty="0" sz="2600"/>
              <a:t>SỬ</a:t>
            </a:r>
            <a:r>
              <a:rPr dirty="0" sz="2600" spc="-5"/>
              <a:t> DỤNG</a:t>
            </a:r>
            <a:r>
              <a:rPr dirty="0" sz="2600" spc="-35"/>
              <a:t> </a:t>
            </a:r>
            <a:r>
              <a:rPr dirty="0" sz="2600"/>
              <a:t>GOOGLE</a:t>
            </a:r>
            <a:r>
              <a:rPr dirty="0" sz="2600" spc="-25"/>
              <a:t> </a:t>
            </a:r>
            <a:r>
              <a:rPr dirty="0" sz="2600" spc="-15"/>
              <a:t>ANALYTICS</a:t>
            </a:r>
            <a:endParaRPr sz="2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67" y="940053"/>
            <a:ext cx="806894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355600" algn="l"/>
                <a:tab pos="982980" algn="l"/>
                <a:tab pos="1945005" algn="l"/>
                <a:tab pos="2600325" algn="l"/>
                <a:tab pos="3594100" algn="l"/>
                <a:tab pos="4342765" algn="l"/>
                <a:tab pos="5081905" algn="l"/>
                <a:tab pos="5504180" algn="l"/>
                <a:tab pos="6717030" algn="l"/>
                <a:tab pos="7622540" algn="l"/>
              </a:tabLst>
            </a:pPr>
            <a:r>
              <a:rPr dirty="0" sz="2400">
                <a:latin typeface="Segoe UI"/>
                <a:cs typeface="Segoe UI"/>
              </a:rPr>
              <a:t>B4:</a:t>
            </a:r>
            <a:r>
              <a:rPr dirty="0" sz="2400">
                <a:latin typeface="Segoe UI"/>
                <a:cs typeface="Segoe UI"/>
              </a:rPr>
              <a:t>	</a:t>
            </a:r>
            <a:r>
              <a:rPr dirty="0" sz="2400" spc="10">
                <a:latin typeface="Segoe UI"/>
                <a:cs typeface="Segoe UI"/>
              </a:rPr>
              <a:t>N</a:t>
            </a:r>
            <a:r>
              <a:rPr dirty="0" sz="2400">
                <a:latin typeface="Segoe UI"/>
                <a:cs typeface="Segoe UI"/>
              </a:rPr>
              <a:t>hập	</a:t>
            </a:r>
            <a:r>
              <a:rPr dirty="0" sz="2400" spc="-25">
                <a:latin typeface="Segoe UI"/>
                <a:cs typeface="Segoe UI"/>
              </a:rPr>
              <a:t>t</a:t>
            </a:r>
            <a:r>
              <a:rPr dirty="0" sz="2400">
                <a:latin typeface="Segoe UI"/>
                <a:cs typeface="Segoe UI"/>
              </a:rPr>
              <a:t>ên	t</a:t>
            </a:r>
            <a:r>
              <a:rPr dirty="0" sz="2400" spc="5">
                <a:latin typeface="Segoe UI"/>
                <a:cs typeface="Segoe UI"/>
              </a:rPr>
              <a:t>huộ</a:t>
            </a:r>
            <a:r>
              <a:rPr dirty="0" sz="2400">
                <a:latin typeface="Segoe UI"/>
                <a:cs typeface="Segoe UI"/>
              </a:rPr>
              <a:t>c	</a:t>
            </a:r>
            <a:r>
              <a:rPr dirty="0" sz="2400" spc="10">
                <a:latin typeface="Segoe UI"/>
                <a:cs typeface="Segoe UI"/>
              </a:rPr>
              <a:t>t</a:t>
            </a:r>
            <a:r>
              <a:rPr dirty="0" sz="2400" spc="-5">
                <a:latin typeface="Segoe UI"/>
                <a:cs typeface="Segoe UI"/>
              </a:rPr>
              <a:t>ín</a:t>
            </a:r>
            <a:r>
              <a:rPr dirty="0" sz="2400">
                <a:latin typeface="Segoe UI"/>
                <a:cs typeface="Segoe UI"/>
              </a:rPr>
              <a:t>h	(t</a:t>
            </a:r>
            <a:r>
              <a:rPr dirty="0" sz="2400" spc="5">
                <a:latin typeface="Segoe UI"/>
                <a:cs typeface="Segoe UI"/>
              </a:rPr>
              <a:t>u</a:t>
            </a:r>
            <a:r>
              <a:rPr dirty="0" sz="2400">
                <a:latin typeface="Segoe UI"/>
                <a:cs typeface="Segoe UI"/>
              </a:rPr>
              <a:t>ỳ	</a:t>
            </a:r>
            <a:r>
              <a:rPr dirty="0" sz="2400" spc="-120">
                <a:latin typeface="Segoe UI"/>
                <a:cs typeface="Segoe UI"/>
              </a:rPr>
              <a:t>ý</a:t>
            </a:r>
            <a:r>
              <a:rPr dirty="0" sz="2400">
                <a:latin typeface="Segoe UI"/>
                <a:cs typeface="Segoe UI"/>
              </a:rPr>
              <a:t>,	thư</a:t>
            </a:r>
            <a:r>
              <a:rPr dirty="0" sz="2400" spc="5">
                <a:latin typeface="Segoe UI"/>
                <a:cs typeface="Segoe UI"/>
              </a:rPr>
              <a:t>ờ</a:t>
            </a:r>
            <a:r>
              <a:rPr dirty="0" sz="2400">
                <a:latin typeface="Segoe UI"/>
                <a:cs typeface="Segoe UI"/>
              </a:rPr>
              <a:t>ng	</a:t>
            </a:r>
            <a:r>
              <a:rPr dirty="0" sz="2400" spc="5">
                <a:latin typeface="Segoe UI"/>
                <a:cs typeface="Segoe UI"/>
              </a:rPr>
              <a:t>n</a:t>
            </a:r>
            <a:r>
              <a:rPr dirty="0" sz="2400">
                <a:latin typeface="Segoe UI"/>
                <a:cs typeface="Segoe UI"/>
              </a:rPr>
              <a:t>hập	</a:t>
            </a:r>
            <a:r>
              <a:rPr dirty="0" sz="2400" spc="-25">
                <a:latin typeface="Segoe UI"/>
                <a:cs typeface="Segoe UI"/>
              </a:rPr>
              <a:t>t</a:t>
            </a:r>
            <a:r>
              <a:rPr dirty="0" sz="2400">
                <a:latin typeface="Segoe UI"/>
                <a:cs typeface="Segoe UI"/>
              </a:rPr>
              <a:t>ên  </a:t>
            </a:r>
            <a:r>
              <a:rPr dirty="0" sz="2400" spc="-5">
                <a:latin typeface="Segoe UI"/>
                <a:cs typeface="Segoe UI"/>
              </a:rPr>
              <a:t>website), chọn</a:t>
            </a:r>
            <a:r>
              <a:rPr dirty="0" sz="2400" spc="15">
                <a:latin typeface="Segoe UI"/>
                <a:cs typeface="Segoe UI"/>
              </a:rPr>
              <a:t> </a:t>
            </a:r>
            <a:r>
              <a:rPr dirty="0" sz="2400" spc="-10">
                <a:latin typeface="Segoe UI"/>
                <a:cs typeface="Segoe UI"/>
              </a:rPr>
              <a:t>múi</a:t>
            </a:r>
            <a:r>
              <a:rPr dirty="0" sz="2400" spc="20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giờ,</a:t>
            </a:r>
            <a:r>
              <a:rPr dirty="0" sz="2400" spc="20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loại</a:t>
            </a:r>
            <a:r>
              <a:rPr dirty="0" sz="2400" spc="3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tiền</a:t>
            </a:r>
            <a:r>
              <a:rPr dirty="0" sz="2400" spc="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tệ.</a:t>
            </a:r>
            <a:r>
              <a:rPr dirty="0" sz="2400" spc="-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Xong</a:t>
            </a:r>
            <a:r>
              <a:rPr dirty="0" sz="2400" spc="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nhắp</a:t>
            </a:r>
            <a:r>
              <a:rPr dirty="0" sz="2400" spc="10">
                <a:latin typeface="Segoe UI"/>
                <a:cs typeface="Segoe UI"/>
              </a:rPr>
              <a:t> </a:t>
            </a:r>
            <a:r>
              <a:rPr dirty="0" sz="2400" b="1">
                <a:latin typeface="Segoe UI"/>
                <a:cs typeface="Segoe UI"/>
              </a:rPr>
              <a:t>Tiếp </a:t>
            </a:r>
            <a:r>
              <a:rPr dirty="0" sz="2400" spc="-5" b="1">
                <a:latin typeface="Segoe UI"/>
                <a:cs typeface="Segoe UI"/>
              </a:rPr>
              <a:t>theo</a:t>
            </a:r>
            <a:endParaRPr sz="2400">
              <a:latin typeface="Segoe UI"/>
              <a:cs typeface="Segoe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16966" y="2279650"/>
            <a:ext cx="8076565" cy="4062095"/>
            <a:chOff x="616966" y="2279650"/>
            <a:chExt cx="8076565" cy="40620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3316" y="2354631"/>
              <a:ext cx="7987809" cy="39806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20141" y="2282825"/>
              <a:ext cx="8070215" cy="4055745"/>
            </a:xfrm>
            <a:custGeom>
              <a:avLst/>
              <a:gdLst/>
              <a:ahLst/>
              <a:cxnLst/>
              <a:rect l="l" t="t" r="r" b="b"/>
              <a:pathLst>
                <a:path w="8070215" h="4055745">
                  <a:moveTo>
                    <a:pt x="0" y="4055618"/>
                  </a:moveTo>
                  <a:lnTo>
                    <a:pt x="8069833" y="4055618"/>
                  </a:lnTo>
                  <a:lnTo>
                    <a:pt x="8069833" y="0"/>
                  </a:lnTo>
                  <a:lnTo>
                    <a:pt x="0" y="0"/>
                  </a:lnTo>
                  <a:lnTo>
                    <a:pt x="0" y="405561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43683" y="213359"/>
            <a:ext cx="6866382" cy="73380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36977" y="298450"/>
            <a:ext cx="6369685" cy="4222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5"/>
              <a:t>ĐĂNG</a:t>
            </a:r>
            <a:r>
              <a:rPr dirty="0" sz="2600" spc="-40"/>
              <a:t> </a:t>
            </a:r>
            <a:r>
              <a:rPr dirty="0" sz="2600"/>
              <a:t>KÝ</a:t>
            </a:r>
            <a:r>
              <a:rPr dirty="0" sz="2600" spc="-25"/>
              <a:t> </a:t>
            </a:r>
            <a:r>
              <a:rPr dirty="0" sz="2600"/>
              <a:t>SỬ</a:t>
            </a:r>
            <a:r>
              <a:rPr dirty="0" sz="2600" spc="-5"/>
              <a:t> DỤNG</a:t>
            </a:r>
            <a:r>
              <a:rPr dirty="0" sz="2600" spc="-35"/>
              <a:t> </a:t>
            </a:r>
            <a:r>
              <a:rPr dirty="0" sz="2600"/>
              <a:t>GOOGLE</a:t>
            </a:r>
            <a:r>
              <a:rPr dirty="0" sz="2600" spc="-25"/>
              <a:t> </a:t>
            </a:r>
            <a:r>
              <a:rPr dirty="0" sz="2600" spc="-15"/>
              <a:t>ANALYTICS</a:t>
            </a:r>
            <a:endParaRPr sz="2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997E2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Hans</dc:creator>
  <dc:title>Tin Học Văn Phòng</dc:title>
  <dcterms:created xsi:type="dcterms:W3CDTF">2023-09-10T01:34:01Z</dcterms:created>
  <dcterms:modified xsi:type="dcterms:W3CDTF">2023-09-10T01:34:01Z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2023-08-15T00:00:00Z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2023-09-10T00:00:00Z</vt:filetime>
  </property>
</Properties>
</file>